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0" r:id="rId1"/>
    <p:sldMasterId id="2147483680" r:id="rId2"/>
    <p:sldMasterId id="2147483682" r:id="rId3"/>
  </p:sldMasterIdLst>
  <p:notesMasterIdLst>
    <p:notesMasterId r:id="rId24"/>
  </p:notesMasterIdLst>
  <p:sldIdLst>
    <p:sldId id="3167" r:id="rId4"/>
    <p:sldId id="256" r:id="rId5"/>
    <p:sldId id="3187" r:id="rId6"/>
    <p:sldId id="3207" r:id="rId7"/>
    <p:sldId id="3251" r:id="rId8"/>
    <p:sldId id="3250" r:id="rId9"/>
    <p:sldId id="3240" r:id="rId10"/>
    <p:sldId id="3249" r:id="rId11"/>
    <p:sldId id="3248" r:id="rId12"/>
    <p:sldId id="3253" r:id="rId13"/>
    <p:sldId id="3254" r:id="rId14"/>
    <p:sldId id="3242" r:id="rId15"/>
    <p:sldId id="3252" r:id="rId16"/>
    <p:sldId id="3244" r:id="rId17"/>
    <p:sldId id="3245" r:id="rId18"/>
    <p:sldId id="3246" r:id="rId19"/>
    <p:sldId id="3216" r:id="rId20"/>
    <p:sldId id="3175" r:id="rId21"/>
    <p:sldId id="3223" r:id="rId22"/>
    <p:sldId id="3168" r:id="rId23"/>
  </p:sldIdLst>
  <p:sldSz cx="18288000" cy="10287000"/>
  <p:notesSz cx="6858000" cy="9144000"/>
  <p:embeddedFontLst>
    <p:embeddedFont>
      <p:font typeface="Franklin Gothic Book" panose="020B0503020102020204" pitchFamily="34" charset="0"/>
      <p:regular r:id="rId25"/>
      <p:italic r:id="rId26"/>
    </p:embeddedFont>
    <p:embeddedFont>
      <p:font typeface="Franklin Gothic Demi" panose="020B0703020102020204" pitchFamily="34" charset="0"/>
      <p:regular r:id="rId27"/>
      <p:italic r:id="rId28"/>
    </p:embeddedFont>
    <p:embeddedFont>
      <p:font typeface="League Spartan" panose="020B0604020202020204" charset="0"/>
      <p:regular r:id="rId29"/>
    </p:embeddedFont>
    <p:embeddedFont>
      <p:font typeface="Wingdings 2" panose="05020102010507070707" pitchFamily="18" charset="2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47F"/>
    <a:srgbClr val="1D617A"/>
    <a:srgbClr val="377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5033" autoAdjust="0"/>
  </p:normalViewPr>
  <p:slideViewPr>
    <p:cSldViewPr>
      <p:cViewPr varScale="1">
        <p:scale>
          <a:sx n="55" d="100"/>
          <a:sy n="55" d="100"/>
        </p:scale>
        <p:origin x="72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9ED03-E6A6-41AD-BF20-6D9D6E5F681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7222A-E7FC-4564-93AA-C46761428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6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00963-A9AF-4992-BF55-EB147132F8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47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3FAA1-CCE0-DC0B-7EB6-790F7AEB1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A407A6-C568-FD6A-9775-72E886836F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56F2C2-8F01-ADBA-DE8B-C657758A90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E5A62-6D1C-F615-ECA6-9E321040E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00963-A9AF-4992-BF55-EB147132F8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44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00963-A9AF-4992-BF55-EB147132F8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182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00963-A9AF-4992-BF55-EB147132F8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099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00963-A9AF-4992-BF55-EB147132F8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588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00963-A9AF-4992-BF55-EB147132F8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687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9E27A-46AF-63DD-DEA7-D16489A8E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536F99-2390-7123-8CC4-1A303BC75E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C1C4B0-06FF-53F2-6B5A-1A729C3BE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3FDBD-7085-ABED-569C-A71E6B0EB4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00963-A9AF-4992-BF55-EB147132F8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930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5B693-BE57-D534-D22A-74817016F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7BEC64-B9FF-2FDF-9D25-D18CE44351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68A3E6-C0E0-A519-6DAB-DE2910241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92CD7-70D1-1E8D-B8FF-1583AF8399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00963-A9AF-4992-BF55-EB147132F8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437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00963-A9AF-4992-BF55-EB147132F8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2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69801" y="4628647"/>
            <a:ext cx="16948398" cy="500722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787" y="1530648"/>
            <a:ext cx="16490324" cy="885483"/>
          </a:xfrm>
          <a:effectLst/>
        </p:spPr>
        <p:txBody>
          <a:bodyPr anchor="b">
            <a:normAutofit/>
          </a:bodyPr>
          <a:lstStyle>
            <a:lvl1pPr>
              <a:defRPr sz="4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1787" y="2527110"/>
            <a:ext cx="16490319" cy="88548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all">
                <a:solidFill>
                  <a:schemeClr val="accent5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DC1F-70B9-4768-AB51-34C3F34BA27E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6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786" y="1400176"/>
            <a:ext cx="4547778" cy="2583629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393" y="1769744"/>
            <a:ext cx="9976487" cy="6987324"/>
          </a:xfrm>
        </p:spPr>
        <p:txBody>
          <a:bodyPr anchor="ctr">
            <a:normAutofit/>
          </a:bodyPr>
          <a:lstStyle>
            <a:lvl1pPr>
              <a:defRPr sz="3000">
                <a:solidFill>
                  <a:schemeClr val="tx2"/>
                </a:solidFill>
              </a:defRPr>
            </a:lvl1pPr>
            <a:lvl2pPr>
              <a:defRPr sz="27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100">
                <a:solidFill>
                  <a:schemeClr val="tx2"/>
                </a:solidFill>
              </a:defRPr>
            </a:lvl5pPr>
            <a:lvl6pPr>
              <a:defRPr sz="2100">
                <a:solidFill>
                  <a:schemeClr val="tx2"/>
                </a:solidFill>
              </a:defRPr>
            </a:lvl6pPr>
            <a:lvl7pPr>
              <a:defRPr sz="2100">
                <a:solidFill>
                  <a:schemeClr val="tx2"/>
                </a:solidFill>
              </a:defRPr>
            </a:lvl7pPr>
            <a:lvl8pPr>
              <a:defRPr sz="2100">
                <a:solidFill>
                  <a:schemeClr val="tx2"/>
                </a:solidFill>
              </a:defRPr>
            </a:lvl8pPr>
            <a:lvl9pPr>
              <a:defRPr sz="21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1786" y="4254981"/>
            <a:ext cx="4547778" cy="4502088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685800" indent="0">
              <a:buNone/>
              <a:defRPr sz="165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08927" y="9685375"/>
            <a:ext cx="4267199" cy="547688"/>
          </a:xfrm>
        </p:spPr>
        <p:txBody>
          <a:bodyPr/>
          <a:lstStyle/>
          <a:p>
            <a:fld id="{AE30AF19-E391-4565-94FE-930D9FD00BBF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1788" y="9678886"/>
            <a:ext cx="10375815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37450" y="9685375"/>
            <a:ext cx="1578765" cy="547688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24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19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5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43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03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04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14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5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88" y="1053235"/>
            <a:ext cx="16544424" cy="7284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789" y="3511296"/>
            <a:ext cx="16544423" cy="54517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16F1-6A5F-4573-8185-09FD74886502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80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9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2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671726" y="7712962"/>
            <a:ext cx="16936290" cy="188824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90" y="3590926"/>
            <a:ext cx="16544423" cy="3221201"/>
          </a:xfrm>
        </p:spPr>
        <p:txBody>
          <a:bodyPr anchor="b">
            <a:normAutofit/>
          </a:bodyPr>
          <a:lstStyle>
            <a:lvl1pPr algn="l">
              <a:defRPr sz="54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1789" y="6812126"/>
            <a:ext cx="16544423" cy="900834"/>
          </a:xfrm>
        </p:spPr>
        <p:txBody>
          <a:bodyPr anchor="t">
            <a:normAutofit/>
          </a:bodyPr>
          <a:lstStyle>
            <a:lvl1pPr marL="0" indent="0" algn="l">
              <a:buNone/>
              <a:defRPr sz="2700" cap="all">
                <a:solidFill>
                  <a:schemeClr val="accent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C43C-1BBF-47EC-A3AB-A15FFE3B0329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8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90" y="1094487"/>
            <a:ext cx="16544424" cy="72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1790" y="3342005"/>
            <a:ext cx="7792151" cy="544957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4059" y="3342005"/>
            <a:ext cx="7792154" cy="544957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DE79-4139-477F-9F1F-F9EE9A606BB4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68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1790" y="1094488"/>
            <a:ext cx="16544424" cy="8300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1787" y="3376337"/>
            <a:ext cx="7792154" cy="836676"/>
          </a:xfrm>
        </p:spPr>
        <p:txBody>
          <a:bodyPr anchor="ctr">
            <a:noAutofit/>
          </a:bodyPr>
          <a:lstStyle>
            <a:lvl1pPr marL="0" indent="0">
              <a:buNone/>
              <a:defRPr sz="3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1791" y="4389079"/>
            <a:ext cx="7792149" cy="44024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24059" y="3376339"/>
            <a:ext cx="7792155" cy="830060"/>
          </a:xfrm>
        </p:spPr>
        <p:txBody>
          <a:bodyPr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3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24056" y="4389079"/>
            <a:ext cx="7792157" cy="44024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30EC-E798-41C2-ADE9-0BB48C10B3F4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2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63841" y="1094488"/>
            <a:ext cx="16544424" cy="757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34F73-A3B8-40E0-8879-FFE1B0ED9315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9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7A4F-4FD7-4F33-98F6-75758F652CA7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0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671726" y="901801"/>
            <a:ext cx="5524085" cy="87232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786" y="1400176"/>
            <a:ext cx="4547778" cy="2583629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393" y="1769744"/>
            <a:ext cx="9976487" cy="6987324"/>
          </a:xfrm>
        </p:spPr>
        <p:txBody>
          <a:bodyPr anchor="ctr">
            <a:normAutofit/>
          </a:bodyPr>
          <a:lstStyle>
            <a:lvl1pPr>
              <a:defRPr sz="3000">
                <a:solidFill>
                  <a:schemeClr val="tx2"/>
                </a:solidFill>
              </a:defRPr>
            </a:lvl1pPr>
            <a:lvl2pPr>
              <a:defRPr sz="27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100">
                <a:solidFill>
                  <a:schemeClr val="tx2"/>
                </a:solidFill>
              </a:defRPr>
            </a:lvl5pPr>
            <a:lvl6pPr>
              <a:defRPr sz="2100">
                <a:solidFill>
                  <a:schemeClr val="tx2"/>
                </a:solidFill>
              </a:defRPr>
            </a:lvl6pPr>
            <a:lvl7pPr>
              <a:defRPr sz="2100">
                <a:solidFill>
                  <a:schemeClr val="tx2"/>
                </a:solidFill>
              </a:defRPr>
            </a:lvl7pPr>
            <a:lvl8pPr>
              <a:defRPr sz="2100">
                <a:solidFill>
                  <a:schemeClr val="tx2"/>
                </a:solidFill>
              </a:defRPr>
            </a:lvl8pPr>
            <a:lvl9pPr>
              <a:defRPr sz="21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1786" y="4254981"/>
            <a:ext cx="4547778" cy="4502088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685800" indent="0">
              <a:buNone/>
              <a:defRPr sz="165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08927" y="9685375"/>
            <a:ext cx="4267199" cy="547688"/>
          </a:xfrm>
        </p:spPr>
        <p:txBody>
          <a:bodyPr/>
          <a:lstStyle/>
          <a:p>
            <a:fld id="{85174D66-50F9-4FE3-817C-C00331E54562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1788" y="9678886"/>
            <a:ext cx="10375815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37450" y="9685375"/>
            <a:ext cx="1578765" cy="547688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6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90" y="7040084"/>
            <a:ext cx="16544424" cy="850107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1726" y="962026"/>
            <a:ext cx="16936289" cy="5476874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1789" y="7890191"/>
            <a:ext cx="16544426" cy="1497222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3F10-8241-4311-AA8B-1F7FCAD7E2C0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1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1788" y="1057687"/>
            <a:ext cx="16544424" cy="752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1788" y="3504004"/>
            <a:ext cx="16544424" cy="547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08927" y="9635872"/>
            <a:ext cx="426719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A800EFC-3B41-4089-8BA9-4B7028707F65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1788" y="9635872"/>
            <a:ext cx="1037581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37450" y="9635872"/>
            <a:ext cx="157876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9801" y="10083692"/>
            <a:ext cx="5554980" cy="14249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2063221" y="10083692"/>
            <a:ext cx="5554980" cy="147831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362745" y="10083692"/>
            <a:ext cx="5554980" cy="1371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34F210-26F9-4B14-B85E-04CFB6429C2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8296" y="365038"/>
            <a:ext cx="2694785" cy="112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2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42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9000" indent="-459000" algn="l" defTabSz="685800" rtl="0" eaLnBrk="1" latinLnBrk="0" hangingPunct="1">
        <a:lnSpc>
          <a:spcPct val="110000"/>
        </a:lnSpc>
        <a:spcBef>
          <a:spcPct val="20000"/>
        </a:spcBef>
        <a:spcAft>
          <a:spcPts val="9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25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45000" indent="-4590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50000" indent="-4050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9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63000" indent="-3510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03000" indent="-3510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8500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33000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7500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42000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C80397-4A00-4305-9586-3D6B9C936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33548"/>
            <a:ext cx="15773400" cy="13046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B6048-718B-46E5-B791-7680CAE8B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5257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3F4B6-9705-4C2B-BD36-B10A23811D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B6BCA-B5F8-492A-A25F-66089AEC0179}" type="datetime1">
              <a:rPr lang="en-US" smtClean="0"/>
              <a:t>2/14/2024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23A26-B85B-474B-9D44-B7A9BF17A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2C085-0BC0-40D6-A2A8-2817D30B9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5B68B-7311-4EDD-9433-1357D117B6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96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Aparajita" panose="020B0502040204020203" pitchFamily="18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Aparajita" panose="020B0502040204020203" pitchFamily="18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Aparajita" panose="020B0502040204020203" pitchFamily="18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Aparajita" panose="020B0502040204020203" pitchFamily="18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Aparajita" panose="020B0502040204020203" pitchFamily="18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1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sylviat@fpmseta.org.za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38782" y="1217945"/>
            <a:ext cx="3469898" cy="1779734"/>
          </a:xfrm>
          <a:custGeom>
            <a:avLst/>
            <a:gdLst/>
            <a:ahLst/>
            <a:cxnLst/>
            <a:rect l="l" t="t" r="r" b="b"/>
            <a:pathLst>
              <a:path w="4699386" h="1954715">
                <a:moveTo>
                  <a:pt x="0" y="0"/>
                </a:moveTo>
                <a:lnTo>
                  <a:pt x="4699386" y="0"/>
                </a:lnTo>
                <a:lnTo>
                  <a:pt x="4699386" y="1954715"/>
                </a:lnTo>
                <a:lnTo>
                  <a:pt x="0" y="19547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94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05215" y="2933700"/>
            <a:ext cx="6799212" cy="6950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758952">
              <a:lnSpc>
                <a:spcPts val="6438"/>
              </a:lnSpc>
              <a:spcAft>
                <a:spcPts val="600"/>
              </a:spcAft>
              <a:defRPr/>
            </a:pPr>
            <a:r>
              <a:rPr lang="en-US" sz="5598" b="1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+mn-ea"/>
                <a:cs typeface="+mn-cs"/>
              </a:rPr>
              <a:t>MG &amp; DG WORKSHOPS  </a:t>
            </a:r>
            <a:endParaRPr lang="en-US" sz="5598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defTabSz="758952">
              <a:lnSpc>
                <a:spcPts val="6438"/>
              </a:lnSpc>
              <a:spcAft>
                <a:spcPts val="600"/>
              </a:spcAft>
              <a:defRPr/>
            </a:pPr>
            <a:endParaRPr lang="en-US" sz="5598" b="1" kern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ea typeface="+mn-ea"/>
              <a:cs typeface="+mn-cs"/>
            </a:endParaRPr>
          </a:p>
          <a:p>
            <a:pPr algn="ctr" defTabSz="758952">
              <a:lnSpc>
                <a:spcPts val="6438"/>
              </a:lnSpc>
              <a:spcAft>
                <a:spcPts val="600"/>
              </a:spcAft>
              <a:defRPr/>
            </a:pPr>
            <a:r>
              <a:rPr lang="en-US" sz="5598" b="1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+mn-ea"/>
                <a:cs typeface="+mn-cs"/>
              </a:rPr>
              <a:t>DISCRETIONARY GRANT</a:t>
            </a:r>
          </a:p>
          <a:p>
            <a:pPr algn="ctr" defTabSz="758952">
              <a:lnSpc>
                <a:spcPts val="6438"/>
              </a:lnSpc>
              <a:spcAft>
                <a:spcPts val="600"/>
              </a:spcAft>
              <a:defRPr/>
            </a:pPr>
            <a:endParaRPr lang="en-US" sz="5598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defTabSz="758952">
              <a:lnSpc>
                <a:spcPts val="6438"/>
              </a:lnSpc>
              <a:spcAft>
                <a:spcPts val="600"/>
              </a:spcAft>
              <a:defRPr/>
            </a:pPr>
            <a:r>
              <a:rPr lang="en-US" sz="3200" b="1" i="1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+mn-ea"/>
                <a:cs typeface="+mn-cs"/>
              </a:rPr>
              <a:t>Presented by: William Malema</a:t>
            </a:r>
          </a:p>
          <a:p>
            <a:pPr algn="ctr" defTabSz="758952">
              <a:lnSpc>
                <a:spcPts val="6438"/>
              </a:lnSpc>
              <a:spcAft>
                <a:spcPts val="600"/>
              </a:spcAft>
              <a:defRPr/>
            </a:pP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GM: Projects</a:t>
            </a:r>
            <a:endParaRPr lang="en-US" sz="3200" b="1" i="1" kern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FAABCC-1DC2-B753-F59E-FF01AFBA5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442" y="1059628"/>
            <a:ext cx="8450825" cy="85757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747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4C0F14-40F2-4506-8276-5B111879B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25BF695B-809F-27B4-0B7C-09AE1FFCB8D6}"/>
              </a:ext>
            </a:extLst>
          </p:cNvPr>
          <p:cNvSpPr/>
          <p:nvPr/>
        </p:nvSpPr>
        <p:spPr>
          <a:xfrm rot="16200000">
            <a:off x="10094482" y="1570576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091B238-3942-E39C-129C-77E531F6DD7B}"/>
              </a:ext>
            </a:extLst>
          </p:cNvPr>
          <p:cNvSpPr/>
          <p:nvPr/>
        </p:nvSpPr>
        <p:spPr>
          <a:xfrm rot="16200000">
            <a:off x="11246381" y="4860482"/>
            <a:ext cx="5402896" cy="5511342"/>
          </a:xfrm>
          <a:custGeom>
            <a:avLst/>
            <a:gdLst/>
            <a:ahLst/>
            <a:cxnLst/>
            <a:rect l="l" t="t" r="r" b="b"/>
            <a:pathLst>
              <a:path w="1631985" h="1451547">
                <a:moveTo>
                  <a:pt x="0" y="0"/>
                </a:moveTo>
                <a:lnTo>
                  <a:pt x="1631985" y="0"/>
                </a:lnTo>
                <a:lnTo>
                  <a:pt x="1631985" y="1451547"/>
                </a:lnTo>
                <a:lnTo>
                  <a:pt x="0" y="1451547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CEF88BF-7C2E-B585-6173-E3BD2A06F311}"/>
              </a:ext>
            </a:extLst>
          </p:cNvPr>
          <p:cNvSpPr/>
          <p:nvPr/>
        </p:nvSpPr>
        <p:spPr>
          <a:xfrm>
            <a:off x="-9525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3CB5C431-B0B9-F8C9-C321-0C6DEFFE65D8}"/>
              </a:ext>
            </a:extLst>
          </p:cNvPr>
          <p:cNvSpPr/>
          <p:nvPr/>
        </p:nvSpPr>
        <p:spPr>
          <a:xfrm>
            <a:off x="3459138" y="90678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1415512C-F0D1-7763-5B9E-39A91C3E16F0}"/>
              </a:ext>
            </a:extLst>
          </p:cNvPr>
          <p:cNvSpPr/>
          <p:nvPr/>
        </p:nvSpPr>
        <p:spPr>
          <a:xfrm>
            <a:off x="5188177" y="90667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405E9B2C-EAD5-0F89-21E7-47D65A944B2B}"/>
              </a:ext>
            </a:extLst>
          </p:cNvPr>
          <p:cNvGrpSpPr/>
          <p:nvPr/>
        </p:nvGrpSpPr>
        <p:grpSpPr>
          <a:xfrm rot="-5400000">
            <a:off x="10593203" y="1959497"/>
            <a:ext cx="6709253" cy="5845101"/>
            <a:chOff x="0" y="0"/>
            <a:chExt cx="6350000" cy="5532120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6759651C-ED16-C545-5FEB-76E1BE45CE5E}"/>
                </a:ext>
              </a:extLst>
            </p:cNvPr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0D737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AutoShape 19">
            <a:extLst>
              <a:ext uri="{FF2B5EF4-FFF2-40B4-BE49-F238E27FC236}">
                <a16:creationId xmlns:a16="http://schemas.microsoft.com/office/drawing/2014/main" id="{5AD3E347-FA08-C019-4B3A-1FF274B3607C}"/>
              </a:ext>
            </a:extLst>
          </p:cNvPr>
          <p:cNvSpPr/>
          <p:nvPr/>
        </p:nvSpPr>
        <p:spPr>
          <a:xfrm rot="-1715946">
            <a:off x="13698272" y="8383758"/>
            <a:ext cx="3317663" cy="0"/>
          </a:xfrm>
          <a:prstGeom prst="line">
            <a:avLst/>
          </a:prstGeom>
          <a:ln w="85725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AutoShape 20">
            <a:extLst>
              <a:ext uri="{FF2B5EF4-FFF2-40B4-BE49-F238E27FC236}">
                <a16:creationId xmlns:a16="http://schemas.microsoft.com/office/drawing/2014/main" id="{BD65B741-9B4B-7E4F-4BB9-4253E1C69EFF}"/>
              </a:ext>
            </a:extLst>
          </p:cNvPr>
          <p:cNvSpPr/>
          <p:nvPr/>
        </p:nvSpPr>
        <p:spPr>
          <a:xfrm rot="-8950593">
            <a:off x="10861563" y="8328653"/>
            <a:ext cx="3317663" cy="0"/>
          </a:xfrm>
          <a:prstGeom prst="line">
            <a:avLst/>
          </a:prstGeom>
          <a:ln w="85725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2">
            <a:extLst>
              <a:ext uri="{FF2B5EF4-FFF2-40B4-BE49-F238E27FC236}">
                <a16:creationId xmlns:a16="http://schemas.microsoft.com/office/drawing/2014/main" id="{4916386D-2269-3936-A92E-A38DE950EDEC}"/>
              </a:ext>
            </a:extLst>
          </p:cNvPr>
          <p:cNvGrpSpPr>
            <a:grpSpLocks noChangeAspect="1"/>
          </p:cNvGrpSpPr>
          <p:nvPr/>
        </p:nvGrpSpPr>
        <p:grpSpPr>
          <a:xfrm>
            <a:off x="11369337" y="1904574"/>
            <a:ext cx="5156985" cy="5954948"/>
            <a:chOff x="0" y="0"/>
            <a:chExt cx="5499100" cy="63500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AADB5AF6-AA22-24D2-AF8A-FF90DF0C839B}"/>
                </a:ext>
              </a:extLst>
            </p:cNvPr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3"/>
              <a:stretch>
                <a:fillRect l="-26453" r="-46756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24">
            <a:extLst>
              <a:ext uri="{FF2B5EF4-FFF2-40B4-BE49-F238E27FC236}">
                <a16:creationId xmlns:a16="http://schemas.microsoft.com/office/drawing/2014/main" id="{12906F25-F64A-01A4-D91F-6CE29A762914}"/>
              </a:ext>
            </a:extLst>
          </p:cNvPr>
          <p:cNvSpPr txBox="1"/>
          <p:nvPr/>
        </p:nvSpPr>
        <p:spPr>
          <a:xfrm>
            <a:off x="605279" y="57793"/>
            <a:ext cx="11830217" cy="1992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white"/>
                </a:solidFill>
                <a:latin typeface="Calibri"/>
              </a:rPr>
              <a:t>Matters frequently identified by FP&amp;M SETA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/>
              <a:ea typeface="+mn-ea"/>
              <a:cs typeface="+mn-cs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BCD45661-736C-D72F-9288-A9F2D60DFC48}"/>
              </a:ext>
            </a:extLst>
          </p:cNvPr>
          <p:cNvSpPr txBox="1"/>
          <p:nvPr/>
        </p:nvSpPr>
        <p:spPr>
          <a:xfrm>
            <a:off x="421606" y="2019300"/>
            <a:ext cx="10170194" cy="313393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90488" rIns="0" bIns="0" rtlCol="0">
            <a:spAutoFit/>
          </a:bodyPr>
          <a:lstStyle/>
          <a:p>
            <a:pPr marL="361950" marR="7620" indent="-342900">
              <a:lnSpc>
                <a:spcPts val="4545"/>
              </a:lnSpc>
              <a:spcBef>
                <a:spcPts val="713"/>
              </a:spcBef>
              <a:buFont typeface="Wingdings" panose="05000000000000000000" pitchFamily="2" charset="2"/>
              <a:buChar char="§"/>
              <a:tabLst>
                <a:tab pos="5784531" algn="l"/>
              </a:tabLst>
            </a:pPr>
            <a:r>
              <a:rPr lang="en-US" sz="3600" spc="-30" dirty="0">
                <a:solidFill>
                  <a:srgbClr val="1F3863"/>
                </a:solidFill>
                <a:cs typeface="Calibri" panose="020F0502020204030204" pitchFamily="34" charset="0"/>
              </a:rPr>
              <a:t>Stakeholder don’t know our Financial Year (01 April to 31 March 2023</a:t>
            </a:r>
          </a:p>
          <a:p>
            <a:pPr marL="361950" marR="7620" indent="-342900">
              <a:lnSpc>
                <a:spcPts val="4545"/>
              </a:lnSpc>
              <a:spcBef>
                <a:spcPts val="713"/>
              </a:spcBef>
              <a:buFont typeface="Wingdings" panose="05000000000000000000" pitchFamily="2" charset="2"/>
              <a:buChar char="§"/>
              <a:tabLst>
                <a:tab pos="5784531" algn="l"/>
              </a:tabLst>
            </a:pPr>
            <a:r>
              <a:rPr lang="en-US" sz="3600" spc="-30" dirty="0">
                <a:solidFill>
                  <a:srgbClr val="1F3863"/>
                </a:solidFill>
                <a:cs typeface="Calibri" panose="020F0502020204030204" pitchFamily="34" charset="0"/>
              </a:rPr>
              <a:t>Stakeholder requesting to implement project after our Financial Year</a:t>
            </a:r>
          </a:p>
          <a:p>
            <a:pPr marL="361950" marR="7620" indent="-342900">
              <a:lnSpc>
                <a:spcPts val="4545"/>
              </a:lnSpc>
              <a:spcBef>
                <a:spcPts val="713"/>
              </a:spcBef>
              <a:buFont typeface="Wingdings" panose="05000000000000000000" pitchFamily="2" charset="2"/>
              <a:buChar char="§"/>
              <a:tabLst>
                <a:tab pos="5784531" algn="l"/>
              </a:tabLst>
            </a:pPr>
            <a:endParaRPr sz="36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711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747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92E425-C2D9-BF8B-9145-8F0949912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F057961B-4EDE-6B7A-435D-323883D6C688}"/>
              </a:ext>
            </a:extLst>
          </p:cNvPr>
          <p:cNvSpPr/>
          <p:nvPr/>
        </p:nvSpPr>
        <p:spPr>
          <a:xfrm rot="16200000">
            <a:off x="10094482" y="1570576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34C35CF-D8B2-0E27-6E8A-C4CAB965578D}"/>
              </a:ext>
            </a:extLst>
          </p:cNvPr>
          <p:cNvSpPr/>
          <p:nvPr/>
        </p:nvSpPr>
        <p:spPr>
          <a:xfrm rot="16200000">
            <a:off x="11246381" y="4860482"/>
            <a:ext cx="5402896" cy="5511342"/>
          </a:xfrm>
          <a:custGeom>
            <a:avLst/>
            <a:gdLst/>
            <a:ahLst/>
            <a:cxnLst/>
            <a:rect l="l" t="t" r="r" b="b"/>
            <a:pathLst>
              <a:path w="1631985" h="1451547">
                <a:moveTo>
                  <a:pt x="0" y="0"/>
                </a:moveTo>
                <a:lnTo>
                  <a:pt x="1631985" y="0"/>
                </a:lnTo>
                <a:lnTo>
                  <a:pt x="1631985" y="1451547"/>
                </a:lnTo>
                <a:lnTo>
                  <a:pt x="0" y="1451547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3BEE4C6-134B-90A6-4F0E-8462E3E456F8}"/>
              </a:ext>
            </a:extLst>
          </p:cNvPr>
          <p:cNvSpPr/>
          <p:nvPr/>
        </p:nvSpPr>
        <p:spPr>
          <a:xfrm>
            <a:off x="-9525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A36586B4-581A-DB5F-C715-E45B90699E5A}"/>
              </a:ext>
            </a:extLst>
          </p:cNvPr>
          <p:cNvSpPr/>
          <p:nvPr/>
        </p:nvSpPr>
        <p:spPr>
          <a:xfrm>
            <a:off x="3459138" y="90678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93C2A0C2-1A82-BBF3-1591-33FBF5264172}"/>
              </a:ext>
            </a:extLst>
          </p:cNvPr>
          <p:cNvSpPr/>
          <p:nvPr/>
        </p:nvSpPr>
        <p:spPr>
          <a:xfrm>
            <a:off x="5188177" y="90667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680E698D-5377-1B51-7723-E94DE1A7CF87}"/>
              </a:ext>
            </a:extLst>
          </p:cNvPr>
          <p:cNvGrpSpPr/>
          <p:nvPr/>
        </p:nvGrpSpPr>
        <p:grpSpPr>
          <a:xfrm rot="-5400000">
            <a:off x="10593203" y="1959497"/>
            <a:ext cx="6709253" cy="5845101"/>
            <a:chOff x="0" y="0"/>
            <a:chExt cx="6350000" cy="5532120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486D49A2-00BF-2ABF-4A50-6A3FC9459B5F}"/>
                </a:ext>
              </a:extLst>
            </p:cNvPr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0D737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AutoShape 19">
            <a:extLst>
              <a:ext uri="{FF2B5EF4-FFF2-40B4-BE49-F238E27FC236}">
                <a16:creationId xmlns:a16="http://schemas.microsoft.com/office/drawing/2014/main" id="{2966EE46-B656-7E2D-F31F-FD12F9EECA19}"/>
              </a:ext>
            </a:extLst>
          </p:cNvPr>
          <p:cNvSpPr/>
          <p:nvPr/>
        </p:nvSpPr>
        <p:spPr>
          <a:xfrm rot="-1715946">
            <a:off x="13698272" y="8383758"/>
            <a:ext cx="3317663" cy="0"/>
          </a:xfrm>
          <a:prstGeom prst="line">
            <a:avLst/>
          </a:prstGeom>
          <a:ln w="85725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AutoShape 20">
            <a:extLst>
              <a:ext uri="{FF2B5EF4-FFF2-40B4-BE49-F238E27FC236}">
                <a16:creationId xmlns:a16="http://schemas.microsoft.com/office/drawing/2014/main" id="{C1A2FE41-3BD3-4607-2EAE-B21939B9E47D}"/>
              </a:ext>
            </a:extLst>
          </p:cNvPr>
          <p:cNvSpPr/>
          <p:nvPr/>
        </p:nvSpPr>
        <p:spPr>
          <a:xfrm rot="-8950593">
            <a:off x="10861563" y="8328653"/>
            <a:ext cx="3317663" cy="0"/>
          </a:xfrm>
          <a:prstGeom prst="line">
            <a:avLst/>
          </a:prstGeom>
          <a:ln w="85725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2">
            <a:extLst>
              <a:ext uri="{FF2B5EF4-FFF2-40B4-BE49-F238E27FC236}">
                <a16:creationId xmlns:a16="http://schemas.microsoft.com/office/drawing/2014/main" id="{133C0B1F-CF90-EDA7-9615-C13CD406C579}"/>
              </a:ext>
            </a:extLst>
          </p:cNvPr>
          <p:cNvGrpSpPr>
            <a:grpSpLocks noChangeAspect="1"/>
          </p:cNvGrpSpPr>
          <p:nvPr/>
        </p:nvGrpSpPr>
        <p:grpSpPr>
          <a:xfrm>
            <a:off x="11369337" y="1904574"/>
            <a:ext cx="5156985" cy="5954948"/>
            <a:chOff x="0" y="0"/>
            <a:chExt cx="5499100" cy="63500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A9F2BBA-9C18-343B-DCB4-517FAF74FE64}"/>
                </a:ext>
              </a:extLst>
            </p:cNvPr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3"/>
              <a:stretch>
                <a:fillRect l="-26453" r="-46756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24">
            <a:extLst>
              <a:ext uri="{FF2B5EF4-FFF2-40B4-BE49-F238E27FC236}">
                <a16:creationId xmlns:a16="http://schemas.microsoft.com/office/drawing/2014/main" id="{D385BE32-2D5A-1754-3439-72E400E2B2EF}"/>
              </a:ext>
            </a:extLst>
          </p:cNvPr>
          <p:cNvSpPr txBox="1"/>
          <p:nvPr/>
        </p:nvSpPr>
        <p:spPr>
          <a:xfrm>
            <a:off x="605279" y="57793"/>
            <a:ext cx="11830217" cy="966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white"/>
                </a:solidFill>
                <a:latin typeface="Calibri"/>
              </a:rPr>
              <a:t>Audit related matters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/>
              <a:ea typeface="+mn-ea"/>
              <a:cs typeface="+mn-cs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6D25F5B2-B62D-1F79-EA42-9B61A05C7E5E}"/>
              </a:ext>
            </a:extLst>
          </p:cNvPr>
          <p:cNvSpPr txBox="1"/>
          <p:nvPr/>
        </p:nvSpPr>
        <p:spPr>
          <a:xfrm>
            <a:off x="421606" y="2019300"/>
            <a:ext cx="10170194" cy="4467634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90488" rIns="0" bIns="0" rtlCol="0">
            <a:spAutoFit/>
          </a:bodyPr>
          <a:lstStyle/>
          <a:p>
            <a:pPr marL="361950" marR="7620" indent="-342900">
              <a:lnSpc>
                <a:spcPts val="4545"/>
              </a:lnSpc>
              <a:spcBef>
                <a:spcPts val="713"/>
              </a:spcBef>
              <a:buFont typeface="Wingdings" panose="05000000000000000000" pitchFamily="2" charset="2"/>
              <a:buChar char="§"/>
              <a:tabLst>
                <a:tab pos="5784531" algn="l"/>
              </a:tabLst>
            </a:pPr>
            <a:r>
              <a:rPr lang="en-US" sz="3600" dirty="0">
                <a:solidFill>
                  <a:prstClr val="black"/>
                </a:solidFill>
                <a:cs typeface="Calibri" panose="020F0502020204030204" pitchFamily="34" charset="0"/>
              </a:rPr>
              <a:t>Your project balance must agree with SETA project balance.</a:t>
            </a:r>
          </a:p>
          <a:p>
            <a:pPr marL="361950" marR="7620" indent="-342900">
              <a:lnSpc>
                <a:spcPts val="4545"/>
              </a:lnSpc>
              <a:spcBef>
                <a:spcPts val="713"/>
              </a:spcBef>
              <a:buFont typeface="Wingdings" panose="05000000000000000000" pitchFamily="2" charset="2"/>
              <a:buChar char="§"/>
              <a:tabLst>
                <a:tab pos="5784531" algn="l"/>
              </a:tabLst>
            </a:pPr>
            <a:r>
              <a:rPr lang="en-US" sz="3600" dirty="0">
                <a:solidFill>
                  <a:prstClr val="black"/>
                </a:solidFill>
                <a:cs typeface="Calibri" panose="020F0502020204030204" pitchFamily="34" charset="0"/>
              </a:rPr>
              <a:t>Completed Project vs Closed project.</a:t>
            </a:r>
          </a:p>
          <a:p>
            <a:pPr marL="361950" marR="7620" indent="-342900">
              <a:lnSpc>
                <a:spcPts val="4545"/>
              </a:lnSpc>
              <a:spcBef>
                <a:spcPts val="713"/>
              </a:spcBef>
              <a:buFont typeface="Wingdings" panose="05000000000000000000" pitchFamily="2" charset="2"/>
              <a:buChar char="§"/>
              <a:tabLst>
                <a:tab pos="5784531" algn="l"/>
              </a:tabLst>
            </a:pPr>
            <a:r>
              <a:rPr lang="en-US" sz="3600" dirty="0">
                <a:solidFill>
                  <a:prstClr val="black"/>
                </a:solidFill>
                <a:cs typeface="Calibri" panose="020F0502020204030204" pitchFamily="34" charset="0"/>
              </a:rPr>
              <a:t>Projects submitted in the correct period.</a:t>
            </a:r>
          </a:p>
          <a:p>
            <a:pPr marL="361950" marR="7620" indent="-342900">
              <a:lnSpc>
                <a:spcPts val="4545"/>
              </a:lnSpc>
              <a:spcBef>
                <a:spcPts val="713"/>
              </a:spcBef>
              <a:buFont typeface="Wingdings" panose="05000000000000000000" pitchFamily="2" charset="2"/>
              <a:buChar char="§"/>
              <a:tabLst>
                <a:tab pos="5784531" algn="l"/>
              </a:tabLst>
            </a:pPr>
            <a:r>
              <a:rPr lang="en-US" sz="3600" dirty="0">
                <a:solidFill>
                  <a:prstClr val="black"/>
                </a:solidFill>
                <a:cs typeface="Calibri" panose="020F0502020204030204" pitchFamily="34" charset="0"/>
              </a:rPr>
              <a:t>Close out reports and progress reports signed and dated.</a:t>
            </a:r>
          </a:p>
          <a:p>
            <a:pPr marL="361950" marR="7620" indent="-342900">
              <a:lnSpc>
                <a:spcPts val="4545"/>
              </a:lnSpc>
              <a:spcBef>
                <a:spcPts val="713"/>
              </a:spcBef>
              <a:buFont typeface="Wingdings" panose="05000000000000000000" pitchFamily="2" charset="2"/>
              <a:buChar char="§"/>
              <a:tabLst>
                <a:tab pos="5784531" algn="l"/>
              </a:tabLst>
            </a:pPr>
            <a:r>
              <a:rPr lang="en-US" sz="3600" dirty="0">
                <a:solidFill>
                  <a:prstClr val="black"/>
                </a:solidFill>
                <a:cs typeface="Calibri" panose="020F0502020204030204" pitchFamily="34" charset="0"/>
              </a:rPr>
              <a:t>Duration of projects.</a:t>
            </a:r>
          </a:p>
        </p:txBody>
      </p:sp>
    </p:spTree>
    <p:extLst>
      <p:ext uri="{BB962C8B-B14F-4D97-AF65-F5344CB8AC3E}">
        <p14:creationId xmlns:p14="http://schemas.microsoft.com/office/powerpoint/2010/main" val="3581108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5898384" y="9601200"/>
            <a:ext cx="4905032" cy="839228"/>
          </a:xfrm>
          <a:custGeom>
            <a:avLst/>
            <a:gdLst/>
            <a:ahLst/>
            <a:cxnLst/>
            <a:rect l="l" t="t" r="r" b="b"/>
            <a:pathLst>
              <a:path w="1291860" h="221031">
                <a:moveTo>
                  <a:pt x="203200" y="0"/>
                </a:moveTo>
                <a:lnTo>
                  <a:pt x="1291860" y="0"/>
                </a:lnTo>
                <a:lnTo>
                  <a:pt x="1088660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5244191" y="9411728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6854601" y="9411728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-613741" y="9601200"/>
            <a:ext cx="3970694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Freeform 38"/>
          <p:cNvSpPr/>
          <p:nvPr/>
        </p:nvSpPr>
        <p:spPr>
          <a:xfrm>
            <a:off x="2590800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Freeform 41"/>
          <p:cNvSpPr/>
          <p:nvPr/>
        </p:nvSpPr>
        <p:spPr>
          <a:xfrm>
            <a:off x="9937756" y="9411728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Freeform 44"/>
          <p:cNvSpPr/>
          <p:nvPr/>
        </p:nvSpPr>
        <p:spPr>
          <a:xfrm>
            <a:off x="4201210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6" name="Group 46"/>
          <p:cNvGrpSpPr/>
          <p:nvPr/>
        </p:nvGrpSpPr>
        <p:grpSpPr>
          <a:xfrm>
            <a:off x="1" y="-38100"/>
            <a:ext cx="18364199" cy="2096528"/>
            <a:chOff x="80822" y="128485"/>
            <a:chExt cx="4978236" cy="1210355"/>
          </a:xfrm>
          <a:solidFill>
            <a:srgbClr val="4F747F"/>
          </a:solidFill>
        </p:grpSpPr>
        <p:sp>
          <p:nvSpPr>
            <p:cNvPr id="47" name="Freeform 47"/>
            <p:cNvSpPr/>
            <p:nvPr/>
          </p:nvSpPr>
          <p:spPr>
            <a:xfrm>
              <a:off x="80822" y="128485"/>
              <a:ext cx="4978236" cy="1210355"/>
            </a:xfrm>
            <a:custGeom>
              <a:avLst/>
              <a:gdLst/>
              <a:ahLst/>
              <a:cxnLst/>
              <a:rect l="l" t="t" r="r" b="b"/>
              <a:pathLst>
                <a:path w="4978236" h="1210355">
                  <a:moveTo>
                    <a:pt x="0" y="0"/>
                  </a:moveTo>
                  <a:lnTo>
                    <a:pt x="4978236" y="0"/>
                  </a:lnTo>
                  <a:lnTo>
                    <a:pt x="4978236" y="1210355"/>
                  </a:lnTo>
                  <a:lnTo>
                    <a:pt x="0" y="121035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80822" y="144395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DF7978-36A0-951A-38FE-B9883831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790" y="350192"/>
            <a:ext cx="16544424" cy="1473895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cs typeface="Calibri" panose="020F0502020204030204" pitchFamily="34" charset="0"/>
              </a:rPr>
              <a:t>Application Status 09/02/2024 (Closing date </a:t>
            </a:r>
            <a:r>
              <a:rPr lang="en-GB" sz="4000" b="1" u="sng" dirty="0">
                <a:solidFill>
                  <a:schemeClr val="bg1"/>
                </a:solidFill>
                <a:cs typeface="Calibri" panose="020F0502020204030204" pitchFamily="34" charset="0"/>
              </a:rPr>
              <a:t>30 April 2024</a:t>
            </a:r>
            <a:r>
              <a:rPr lang="en-GB" sz="4000" b="1" dirty="0">
                <a:solidFill>
                  <a:schemeClr val="bg1"/>
                </a:solidFill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1" name="TextBox 38">
            <a:extLst>
              <a:ext uri="{FF2B5EF4-FFF2-40B4-BE49-F238E27FC236}">
                <a16:creationId xmlns:a16="http://schemas.microsoft.com/office/drawing/2014/main" id="{01145D02-76A3-643F-B425-C688A4F7C646}"/>
              </a:ext>
            </a:extLst>
          </p:cNvPr>
          <p:cNvSpPr txBox="1"/>
          <p:nvPr/>
        </p:nvSpPr>
        <p:spPr>
          <a:xfrm>
            <a:off x="752967" y="4826338"/>
            <a:ext cx="339835" cy="3594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30B25355-F8F9-A551-61A8-C4B2486C88CA}"/>
              </a:ext>
            </a:extLst>
          </p:cNvPr>
          <p:cNvSpPr txBox="1">
            <a:spLocks/>
          </p:cNvSpPr>
          <p:nvPr/>
        </p:nvSpPr>
        <p:spPr>
          <a:xfrm>
            <a:off x="16503031" y="9639688"/>
            <a:ext cx="157876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AEB15C5-0374-D6BA-1BB9-2997D60FEF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479436"/>
              </p:ext>
            </p:extLst>
          </p:nvPr>
        </p:nvGraphicFramePr>
        <p:xfrm>
          <a:off x="0" y="2105776"/>
          <a:ext cx="18288001" cy="3779350"/>
        </p:xfrm>
        <a:graphic>
          <a:graphicData uri="http://schemas.openxmlformats.org/drawingml/2006/table">
            <a:tbl>
              <a:tblPr firstRow="1" firstCol="1" bandRow="1"/>
              <a:tblGrid>
                <a:gridCol w="5715000">
                  <a:extLst>
                    <a:ext uri="{9D8B030D-6E8A-4147-A177-3AD203B41FA5}">
                      <a16:colId xmlns:a16="http://schemas.microsoft.com/office/drawing/2014/main" val="1759140136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875631515"/>
                    </a:ext>
                  </a:extLst>
                </a:gridCol>
                <a:gridCol w="6019801">
                  <a:extLst>
                    <a:ext uri="{9D8B030D-6E8A-4147-A177-3AD203B41FA5}">
                      <a16:colId xmlns:a16="http://schemas.microsoft.com/office/drawing/2014/main" val="2011131224"/>
                    </a:ext>
                  </a:extLst>
                </a:gridCol>
              </a:tblGrid>
              <a:tr h="1056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Levy / Non Levy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Stakeholders applied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How many Applications</a:t>
                      </a:r>
                      <a:endParaRPr lang="en-US" sz="32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164811"/>
                  </a:ext>
                </a:extLst>
              </a:tr>
              <a:tr h="9296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Levy Payer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892386"/>
                  </a:ext>
                </a:extLst>
              </a:tr>
              <a:tr h="9271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Non Levy Payer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67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93323"/>
                  </a:ext>
                </a:extLst>
              </a:tr>
              <a:tr h="865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72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648296"/>
                  </a:ext>
                </a:extLst>
              </a:tr>
            </a:tbl>
          </a:graphicData>
        </a:graphic>
      </p:graphicFrame>
      <p:sp>
        <p:nvSpPr>
          <p:cNvPr id="8" name="Freeform 9">
            <a:extLst>
              <a:ext uri="{FF2B5EF4-FFF2-40B4-BE49-F238E27FC236}">
                <a16:creationId xmlns:a16="http://schemas.microsoft.com/office/drawing/2014/main" id="{1BBD1F2D-6224-5D24-BC99-6734C05DC027}"/>
              </a:ext>
            </a:extLst>
          </p:cNvPr>
          <p:cNvSpPr/>
          <p:nvPr/>
        </p:nvSpPr>
        <p:spPr>
          <a:xfrm>
            <a:off x="15745308" y="234467"/>
            <a:ext cx="2336488" cy="971865"/>
          </a:xfrm>
          <a:custGeom>
            <a:avLst/>
            <a:gdLst/>
            <a:ahLst/>
            <a:cxnLst/>
            <a:rect l="l" t="t" r="r" b="b"/>
            <a:pathLst>
              <a:path w="2336488" h="971865">
                <a:moveTo>
                  <a:pt x="0" y="0"/>
                </a:moveTo>
                <a:lnTo>
                  <a:pt x="2336488" y="0"/>
                </a:lnTo>
                <a:lnTo>
                  <a:pt x="2336488" y="971865"/>
                </a:lnTo>
                <a:lnTo>
                  <a:pt x="0" y="9718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9424"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09431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EAF5B-ED82-BFA4-BAE4-5A7CAE24D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D49A86CA-4B78-C48E-FFDA-9FBFAD12B8FA}"/>
              </a:ext>
            </a:extLst>
          </p:cNvPr>
          <p:cNvSpPr/>
          <p:nvPr/>
        </p:nvSpPr>
        <p:spPr>
          <a:xfrm>
            <a:off x="5898384" y="9601200"/>
            <a:ext cx="4905032" cy="839228"/>
          </a:xfrm>
          <a:custGeom>
            <a:avLst/>
            <a:gdLst/>
            <a:ahLst/>
            <a:cxnLst/>
            <a:rect l="l" t="t" r="r" b="b"/>
            <a:pathLst>
              <a:path w="1291860" h="221031">
                <a:moveTo>
                  <a:pt x="203200" y="0"/>
                </a:moveTo>
                <a:lnTo>
                  <a:pt x="1291860" y="0"/>
                </a:lnTo>
                <a:lnTo>
                  <a:pt x="1088660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457EC65-40F6-BA93-21D6-1E697A38A763}"/>
              </a:ext>
            </a:extLst>
          </p:cNvPr>
          <p:cNvSpPr/>
          <p:nvPr/>
        </p:nvSpPr>
        <p:spPr>
          <a:xfrm>
            <a:off x="15244191" y="9411728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A8404101-C330-F092-460A-41000CE92689}"/>
              </a:ext>
            </a:extLst>
          </p:cNvPr>
          <p:cNvSpPr/>
          <p:nvPr/>
        </p:nvSpPr>
        <p:spPr>
          <a:xfrm>
            <a:off x="16854601" y="9411728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B3F5DA55-A62C-7668-7F61-E763CDB48728}"/>
              </a:ext>
            </a:extLst>
          </p:cNvPr>
          <p:cNvSpPr/>
          <p:nvPr/>
        </p:nvSpPr>
        <p:spPr>
          <a:xfrm>
            <a:off x="-613741" y="9601200"/>
            <a:ext cx="3970694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Freeform 38">
            <a:extLst>
              <a:ext uri="{FF2B5EF4-FFF2-40B4-BE49-F238E27FC236}">
                <a16:creationId xmlns:a16="http://schemas.microsoft.com/office/drawing/2014/main" id="{E038D884-EB22-932F-3029-8763D44177CE}"/>
              </a:ext>
            </a:extLst>
          </p:cNvPr>
          <p:cNvSpPr/>
          <p:nvPr/>
        </p:nvSpPr>
        <p:spPr>
          <a:xfrm>
            <a:off x="2590800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Freeform 41">
            <a:extLst>
              <a:ext uri="{FF2B5EF4-FFF2-40B4-BE49-F238E27FC236}">
                <a16:creationId xmlns:a16="http://schemas.microsoft.com/office/drawing/2014/main" id="{0FE6E7C6-C267-3FEC-3978-2733BFB575C1}"/>
              </a:ext>
            </a:extLst>
          </p:cNvPr>
          <p:cNvSpPr/>
          <p:nvPr/>
        </p:nvSpPr>
        <p:spPr>
          <a:xfrm>
            <a:off x="9937756" y="9411728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743565E5-C71B-D34C-3015-8A0F79CEBEEE}"/>
              </a:ext>
            </a:extLst>
          </p:cNvPr>
          <p:cNvSpPr/>
          <p:nvPr/>
        </p:nvSpPr>
        <p:spPr>
          <a:xfrm>
            <a:off x="4201210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D907DA1B-5FAA-3C9D-9905-2885FD04ADFD}"/>
              </a:ext>
            </a:extLst>
          </p:cNvPr>
          <p:cNvGrpSpPr/>
          <p:nvPr/>
        </p:nvGrpSpPr>
        <p:grpSpPr>
          <a:xfrm>
            <a:off x="1" y="-38100"/>
            <a:ext cx="18364199" cy="2096528"/>
            <a:chOff x="80822" y="128485"/>
            <a:chExt cx="4978236" cy="1210355"/>
          </a:xfrm>
          <a:solidFill>
            <a:srgbClr val="4F747F"/>
          </a:solidFill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E3EE69BA-FCF8-2B48-2868-EA8981389DCC}"/>
                </a:ext>
              </a:extLst>
            </p:cNvPr>
            <p:cNvSpPr/>
            <p:nvPr/>
          </p:nvSpPr>
          <p:spPr>
            <a:xfrm>
              <a:off x="80822" y="128485"/>
              <a:ext cx="4978236" cy="1210355"/>
            </a:xfrm>
            <a:custGeom>
              <a:avLst/>
              <a:gdLst/>
              <a:ahLst/>
              <a:cxnLst/>
              <a:rect l="l" t="t" r="r" b="b"/>
              <a:pathLst>
                <a:path w="4978236" h="1210355">
                  <a:moveTo>
                    <a:pt x="0" y="0"/>
                  </a:moveTo>
                  <a:lnTo>
                    <a:pt x="4978236" y="0"/>
                  </a:lnTo>
                  <a:lnTo>
                    <a:pt x="4978236" y="1210355"/>
                  </a:lnTo>
                  <a:lnTo>
                    <a:pt x="0" y="121035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CE72C0FB-E093-3A47-F0D5-2DEBC09FA52F}"/>
                </a:ext>
              </a:extLst>
            </p:cNvPr>
            <p:cNvSpPr txBox="1"/>
            <p:nvPr/>
          </p:nvSpPr>
          <p:spPr>
            <a:xfrm>
              <a:off x="80822" y="144395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DAF2D7-F1E8-90A7-2E81-A4EEB0D67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790" y="350192"/>
            <a:ext cx="16544424" cy="1473895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cs typeface="Calibri" panose="020F0502020204030204" pitchFamily="34" charset="0"/>
              </a:rPr>
              <a:t>PIVOTAL PROGRAMS (Closing date </a:t>
            </a:r>
            <a:r>
              <a:rPr lang="en-GB" sz="4000" b="1" u="sng" dirty="0">
                <a:solidFill>
                  <a:schemeClr val="bg1"/>
                </a:solidFill>
                <a:cs typeface="Calibri" panose="020F0502020204030204" pitchFamily="34" charset="0"/>
              </a:rPr>
              <a:t>30 April 2024</a:t>
            </a:r>
            <a:r>
              <a:rPr lang="en-GB" sz="4000" b="1" dirty="0">
                <a:solidFill>
                  <a:schemeClr val="bg1"/>
                </a:solidFill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1" name="TextBox 38">
            <a:extLst>
              <a:ext uri="{FF2B5EF4-FFF2-40B4-BE49-F238E27FC236}">
                <a16:creationId xmlns:a16="http://schemas.microsoft.com/office/drawing/2014/main" id="{69B9A51F-3DFC-705D-D509-A5588D001CE3}"/>
              </a:ext>
            </a:extLst>
          </p:cNvPr>
          <p:cNvSpPr txBox="1"/>
          <p:nvPr/>
        </p:nvSpPr>
        <p:spPr>
          <a:xfrm>
            <a:off x="752967" y="4826338"/>
            <a:ext cx="339835" cy="3594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B980B2F8-D8D9-D635-A591-B5B96FA7FD15}"/>
              </a:ext>
            </a:extLst>
          </p:cNvPr>
          <p:cNvSpPr txBox="1">
            <a:spLocks/>
          </p:cNvSpPr>
          <p:nvPr/>
        </p:nvSpPr>
        <p:spPr>
          <a:xfrm>
            <a:off x="16503031" y="9639688"/>
            <a:ext cx="157876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6F6C93-C9C8-FB05-42EB-CE94C4EBA85C}"/>
              </a:ext>
            </a:extLst>
          </p:cNvPr>
          <p:cNvGraphicFramePr>
            <a:graphicFrameLocks noGrp="1"/>
          </p:cNvGraphicFramePr>
          <p:nvPr/>
        </p:nvGraphicFramePr>
        <p:xfrm>
          <a:off x="0" y="2105776"/>
          <a:ext cx="18287998" cy="7659912"/>
        </p:xfrm>
        <a:graphic>
          <a:graphicData uri="http://schemas.openxmlformats.org/drawingml/2006/table">
            <a:tbl>
              <a:tblPr firstRow="1" firstCol="1" bandRow="1"/>
              <a:tblGrid>
                <a:gridCol w="6172200">
                  <a:extLst>
                    <a:ext uri="{9D8B030D-6E8A-4147-A177-3AD203B41FA5}">
                      <a16:colId xmlns:a16="http://schemas.microsoft.com/office/drawing/2014/main" val="1759140136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87563151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11131224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686652676"/>
                    </a:ext>
                  </a:extLst>
                </a:gridCol>
                <a:gridCol w="3352798">
                  <a:extLst>
                    <a:ext uri="{9D8B030D-6E8A-4147-A177-3AD203B41FA5}">
                      <a16:colId xmlns:a16="http://schemas.microsoft.com/office/drawing/2014/main" val="3145743219"/>
                    </a:ext>
                  </a:extLst>
                </a:gridCol>
              </a:tblGrid>
              <a:tr h="1056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INTERVENTION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EMPLOYED / UNEMPLOYED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NUMBERS</a:t>
                      </a:r>
                      <a:endParaRPr lang="en-US" sz="32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LnTx/>
                          <a:uFillTx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DURATION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COST</a:t>
                      </a:r>
                      <a:r>
                        <a:rPr kumimoji="0" lang="en-ZA" sz="3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PER LEARNER</a:t>
                      </a:r>
                      <a:endParaRPr lang="en-US" sz="32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164811"/>
                  </a:ext>
                </a:extLst>
              </a:tr>
              <a:tr h="9296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Apprenticeships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Employed and Unemployed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770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36 Months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 260 290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892386"/>
                  </a:ext>
                </a:extLst>
              </a:tr>
              <a:tr h="9271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AET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Employed and Unemployed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725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 Months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 3 500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93323"/>
                  </a:ext>
                </a:extLst>
              </a:tr>
              <a:tr h="865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Bursaries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Employed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120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 Months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 35 000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648296"/>
                  </a:ext>
                </a:extLst>
              </a:tr>
              <a:tr h="9297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Learnerships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Employed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1100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 Months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 20 000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381023"/>
                  </a:ext>
                </a:extLst>
              </a:tr>
              <a:tr h="865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Learnerships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Unemployed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2250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 Months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 26 200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0751"/>
                  </a:ext>
                </a:extLst>
              </a:tr>
              <a:tr h="865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Skills </a:t>
                      </a:r>
                      <a:r>
                        <a:rPr lang="en-US" sz="3200" dirty="0" err="1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Programmes</a:t>
                      </a:r>
                      <a:endParaRPr lang="en-US" sz="32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Employed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1550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 Months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 7 200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62437"/>
                  </a:ext>
                </a:extLst>
              </a:tr>
              <a:tr h="865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Skills </a:t>
                      </a:r>
                      <a:r>
                        <a:rPr lang="en-US" sz="3200" dirty="0" err="1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Programmes</a:t>
                      </a:r>
                      <a:endParaRPr lang="en-US" sz="32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Unemployed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2254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 Months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 10 000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878551"/>
                  </a:ext>
                </a:extLst>
              </a:tr>
            </a:tbl>
          </a:graphicData>
        </a:graphic>
      </p:graphicFrame>
      <p:sp>
        <p:nvSpPr>
          <p:cNvPr id="8" name="Freeform 9">
            <a:extLst>
              <a:ext uri="{FF2B5EF4-FFF2-40B4-BE49-F238E27FC236}">
                <a16:creationId xmlns:a16="http://schemas.microsoft.com/office/drawing/2014/main" id="{506930E4-1387-F80B-CCDC-4D9D43C167FC}"/>
              </a:ext>
            </a:extLst>
          </p:cNvPr>
          <p:cNvSpPr/>
          <p:nvPr/>
        </p:nvSpPr>
        <p:spPr>
          <a:xfrm>
            <a:off x="15745308" y="234467"/>
            <a:ext cx="2336488" cy="971865"/>
          </a:xfrm>
          <a:custGeom>
            <a:avLst/>
            <a:gdLst/>
            <a:ahLst/>
            <a:cxnLst/>
            <a:rect l="l" t="t" r="r" b="b"/>
            <a:pathLst>
              <a:path w="2336488" h="971865">
                <a:moveTo>
                  <a:pt x="0" y="0"/>
                </a:moveTo>
                <a:lnTo>
                  <a:pt x="2336488" y="0"/>
                </a:lnTo>
                <a:lnTo>
                  <a:pt x="2336488" y="971865"/>
                </a:lnTo>
                <a:lnTo>
                  <a:pt x="0" y="9718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9424"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59553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5898384" y="9601200"/>
            <a:ext cx="4905032" cy="839228"/>
          </a:xfrm>
          <a:custGeom>
            <a:avLst/>
            <a:gdLst/>
            <a:ahLst/>
            <a:cxnLst/>
            <a:rect l="l" t="t" r="r" b="b"/>
            <a:pathLst>
              <a:path w="1291860" h="221031">
                <a:moveTo>
                  <a:pt x="203200" y="0"/>
                </a:moveTo>
                <a:lnTo>
                  <a:pt x="1291860" y="0"/>
                </a:lnTo>
                <a:lnTo>
                  <a:pt x="1088660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5244191" y="9411728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6854601" y="9411728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-613741" y="9601200"/>
            <a:ext cx="3970694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Freeform 38"/>
          <p:cNvSpPr/>
          <p:nvPr/>
        </p:nvSpPr>
        <p:spPr>
          <a:xfrm>
            <a:off x="2590800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Freeform 41"/>
          <p:cNvSpPr/>
          <p:nvPr/>
        </p:nvSpPr>
        <p:spPr>
          <a:xfrm>
            <a:off x="9937756" y="9411728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Freeform 44"/>
          <p:cNvSpPr/>
          <p:nvPr/>
        </p:nvSpPr>
        <p:spPr>
          <a:xfrm>
            <a:off x="4201210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6" name="Group 46"/>
          <p:cNvGrpSpPr/>
          <p:nvPr/>
        </p:nvGrpSpPr>
        <p:grpSpPr>
          <a:xfrm>
            <a:off x="1" y="-38100"/>
            <a:ext cx="18364199" cy="2096528"/>
            <a:chOff x="80822" y="128485"/>
            <a:chExt cx="4978236" cy="1210355"/>
          </a:xfrm>
          <a:solidFill>
            <a:srgbClr val="4F747F"/>
          </a:solidFill>
        </p:grpSpPr>
        <p:sp>
          <p:nvSpPr>
            <p:cNvPr id="47" name="Freeform 47"/>
            <p:cNvSpPr/>
            <p:nvPr/>
          </p:nvSpPr>
          <p:spPr>
            <a:xfrm>
              <a:off x="80822" y="128485"/>
              <a:ext cx="4978236" cy="1210355"/>
            </a:xfrm>
            <a:custGeom>
              <a:avLst/>
              <a:gdLst/>
              <a:ahLst/>
              <a:cxnLst/>
              <a:rect l="l" t="t" r="r" b="b"/>
              <a:pathLst>
                <a:path w="4978236" h="1210355">
                  <a:moveTo>
                    <a:pt x="0" y="0"/>
                  </a:moveTo>
                  <a:lnTo>
                    <a:pt x="4978236" y="0"/>
                  </a:lnTo>
                  <a:lnTo>
                    <a:pt x="4978236" y="1210355"/>
                  </a:lnTo>
                  <a:lnTo>
                    <a:pt x="0" y="121035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80822" y="144395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DF7978-36A0-951A-38FE-B9883831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790" y="350192"/>
            <a:ext cx="16544424" cy="1473895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cs typeface="Calibri" panose="020F0502020204030204" pitchFamily="34" charset="0"/>
              </a:rPr>
              <a:t>PIVOTAL PROGRAMS (Closing date </a:t>
            </a:r>
            <a:r>
              <a:rPr lang="en-GB" sz="4000" b="1" u="sng" dirty="0">
                <a:solidFill>
                  <a:schemeClr val="bg1"/>
                </a:solidFill>
                <a:cs typeface="Calibri" panose="020F0502020204030204" pitchFamily="34" charset="0"/>
              </a:rPr>
              <a:t>30 April 2024</a:t>
            </a:r>
            <a:r>
              <a:rPr lang="en-GB" sz="4000" b="1" dirty="0">
                <a:solidFill>
                  <a:schemeClr val="bg1"/>
                </a:solidFill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1" name="TextBox 38">
            <a:extLst>
              <a:ext uri="{FF2B5EF4-FFF2-40B4-BE49-F238E27FC236}">
                <a16:creationId xmlns:a16="http://schemas.microsoft.com/office/drawing/2014/main" id="{01145D02-76A3-643F-B425-C688A4F7C646}"/>
              </a:ext>
            </a:extLst>
          </p:cNvPr>
          <p:cNvSpPr txBox="1"/>
          <p:nvPr/>
        </p:nvSpPr>
        <p:spPr>
          <a:xfrm>
            <a:off x="752967" y="4826338"/>
            <a:ext cx="339835" cy="3594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30B25355-F8F9-A551-61A8-C4B2486C88CA}"/>
              </a:ext>
            </a:extLst>
          </p:cNvPr>
          <p:cNvSpPr txBox="1">
            <a:spLocks/>
          </p:cNvSpPr>
          <p:nvPr/>
        </p:nvSpPr>
        <p:spPr>
          <a:xfrm>
            <a:off x="16503031" y="9639688"/>
            <a:ext cx="157876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AEB15C5-0374-D6BA-1BB9-2997D60FEF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089158"/>
              </p:ext>
            </p:extLst>
          </p:nvPr>
        </p:nvGraphicFramePr>
        <p:xfrm>
          <a:off x="0" y="2105776"/>
          <a:ext cx="18287999" cy="7152523"/>
        </p:xfrm>
        <a:graphic>
          <a:graphicData uri="http://schemas.openxmlformats.org/drawingml/2006/table">
            <a:tbl>
              <a:tblPr firstRow="1" firstCol="1" bandRow="1"/>
              <a:tblGrid>
                <a:gridCol w="6400800">
                  <a:extLst>
                    <a:ext uri="{9D8B030D-6E8A-4147-A177-3AD203B41FA5}">
                      <a16:colId xmlns:a16="http://schemas.microsoft.com/office/drawing/2014/main" val="1759140136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87563151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11131224"/>
                    </a:ext>
                  </a:extLst>
                </a:gridCol>
                <a:gridCol w="1926771">
                  <a:extLst>
                    <a:ext uri="{9D8B030D-6E8A-4147-A177-3AD203B41FA5}">
                      <a16:colId xmlns:a16="http://schemas.microsoft.com/office/drawing/2014/main" val="2900088265"/>
                    </a:ext>
                  </a:extLst>
                </a:gridCol>
                <a:gridCol w="3331028">
                  <a:extLst>
                    <a:ext uri="{9D8B030D-6E8A-4147-A177-3AD203B41FA5}">
                      <a16:colId xmlns:a16="http://schemas.microsoft.com/office/drawing/2014/main" val="3145743219"/>
                    </a:ext>
                  </a:extLst>
                </a:gridCol>
              </a:tblGrid>
              <a:tr h="10263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INTERVENTION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EMPLOYED / UNEMPLOYED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NUMBERS</a:t>
                      </a:r>
                      <a:endParaRPr lang="en-US" sz="28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LnTx/>
                          <a:uFillTx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DURATION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COST</a:t>
                      </a:r>
                      <a:r>
                        <a:rPr kumimoji="0" lang="en-ZA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PER LEARNER</a:t>
                      </a:r>
                      <a:endParaRPr lang="en-US" sz="28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164811"/>
                  </a:ext>
                </a:extLst>
              </a:tr>
              <a:tr h="1057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Internship/ Work Experience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Unemployed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700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 Months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 36 000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892386"/>
                  </a:ext>
                </a:extLst>
              </a:tr>
              <a:tr h="10549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Work-Integrated-Learning TVET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Unemployed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750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 Months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 54 000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93323"/>
                  </a:ext>
                </a:extLst>
              </a:tr>
              <a:tr h="985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Work-Integrated-Learning HET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Franklin Gothic Book" panose="020B0502020104020203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Unemployed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330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ACC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 Months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 36 000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648296"/>
                  </a:ext>
                </a:extLst>
              </a:tr>
              <a:tr h="10577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RPL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Franklin Gothic Book" panose="020B0502020104020203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Employed and Unemployed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120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ACC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 Months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 5 000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381023"/>
                  </a:ext>
                </a:extLst>
              </a:tr>
              <a:tr h="985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Bursaries (New Enrolments)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Unemployed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235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ACC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 Months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 50 000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0751"/>
                  </a:ext>
                </a:extLst>
              </a:tr>
              <a:tr h="985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Bursaries (Continuing)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Franklin Gothic Book" panose="020B0502020104020203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Unemployed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330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ACC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 Months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 50 000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62437"/>
                  </a:ext>
                </a:extLst>
              </a:tr>
            </a:tbl>
          </a:graphicData>
        </a:graphic>
      </p:graphicFrame>
      <p:sp>
        <p:nvSpPr>
          <p:cNvPr id="8" name="Freeform 9">
            <a:extLst>
              <a:ext uri="{FF2B5EF4-FFF2-40B4-BE49-F238E27FC236}">
                <a16:creationId xmlns:a16="http://schemas.microsoft.com/office/drawing/2014/main" id="{1BBD1F2D-6224-5D24-BC99-6734C05DC027}"/>
              </a:ext>
            </a:extLst>
          </p:cNvPr>
          <p:cNvSpPr/>
          <p:nvPr/>
        </p:nvSpPr>
        <p:spPr>
          <a:xfrm>
            <a:off x="15745308" y="234467"/>
            <a:ext cx="2336488" cy="971865"/>
          </a:xfrm>
          <a:custGeom>
            <a:avLst/>
            <a:gdLst/>
            <a:ahLst/>
            <a:cxnLst/>
            <a:rect l="l" t="t" r="r" b="b"/>
            <a:pathLst>
              <a:path w="2336488" h="971865">
                <a:moveTo>
                  <a:pt x="0" y="0"/>
                </a:moveTo>
                <a:lnTo>
                  <a:pt x="2336488" y="0"/>
                </a:lnTo>
                <a:lnTo>
                  <a:pt x="2336488" y="971865"/>
                </a:lnTo>
                <a:lnTo>
                  <a:pt x="0" y="9718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9424"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08806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5898384" y="9601200"/>
            <a:ext cx="4905032" cy="839228"/>
          </a:xfrm>
          <a:custGeom>
            <a:avLst/>
            <a:gdLst/>
            <a:ahLst/>
            <a:cxnLst/>
            <a:rect l="l" t="t" r="r" b="b"/>
            <a:pathLst>
              <a:path w="1291860" h="221031">
                <a:moveTo>
                  <a:pt x="203200" y="0"/>
                </a:moveTo>
                <a:lnTo>
                  <a:pt x="1291860" y="0"/>
                </a:lnTo>
                <a:lnTo>
                  <a:pt x="1088660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5244191" y="9411728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6854601" y="9411728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-613741" y="9601200"/>
            <a:ext cx="3970694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Freeform 38"/>
          <p:cNvSpPr/>
          <p:nvPr/>
        </p:nvSpPr>
        <p:spPr>
          <a:xfrm>
            <a:off x="2590800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Freeform 41"/>
          <p:cNvSpPr/>
          <p:nvPr/>
        </p:nvSpPr>
        <p:spPr>
          <a:xfrm>
            <a:off x="9937756" y="9411728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Freeform 44"/>
          <p:cNvSpPr/>
          <p:nvPr/>
        </p:nvSpPr>
        <p:spPr>
          <a:xfrm>
            <a:off x="4201210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6" name="Group 46"/>
          <p:cNvGrpSpPr/>
          <p:nvPr/>
        </p:nvGrpSpPr>
        <p:grpSpPr>
          <a:xfrm>
            <a:off x="1" y="-38100"/>
            <a:ext cx="18364199" cy="2096528"/>
            <a:chOff x="80822" y="128485"/>
            <a:chExt cx="4978236" cy="1210355"/>
          </a:xfrm>
          <a:solidFill>
            <a:srgbClr val="4F747F"/>
          </a:solidFill>
        </p:grpSpPr>
        <p:sp>
          <p:nvSpPr>
            <p:cNvPr id="47" name="Freeform 47"/>
            <p:cNvSpPr/>
            <p:nvPr/>
          </p:nvSpPr>
          <p:spPr>
            <a:xfrm>
              <a:off x="80822" y="128485"/>
              <a:ext cx="4978236" cy="1210355"/>
            </a:xfrm>
            <a:custGeom>
              <a:avLst/>
              <a:gdLst/>
              <a:ahLst/>
              <a:cxnLst/>
              <a:rect l="l" t="t" r="r" b="b"/>
              <a:pathLst>
                <a:path w="4978236" h="1210355">
                  <a:moveTo>
                    <a:pt x="0" y="0"/>
                  </a:moveTo>
                  <a:lnTo>
                    <a:pt x="4978236" y="0"/>
                  </a:lnTo>
                  <a:lnTo>
                    <a:pt x="4978236" y="1210355"/>
                  </a:lnTo>
                  <a:lnTo>
                    <a:pt x="0" y="121035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80822" y="144395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DF7978-36A0-951A-38FE-B9883831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790" y="350192"/>
            <a:ext cx="16544424" cy="1473895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cs typeface="Calibri" panose="020F0502020204030204" pitchFamily="34" charset="0"/>
              </a:rPr>
              <a:t>NON-PIVOTAL PROGRAMS (Closing date </a:t>
            </a:r>
            <a:r>
              <a:rPr lang="en-GB" sz="4000" b="1" u="sng" dirty="0">
                <a:solidFill>
                  <a:schemeClr val="bg1"/>
                </a:solidFill>
                <a:cs typeface="Calibri" panose="020F0502020204030204" pitchFamily="34" charset="0"/>
              </a:rPr>
              <a:t>30 April 2024</a:t>
            </a:r>
            <a:r>
              <a:rPr lang="en-GB" sz="4000" b="1" dirty="0">
                <a:solidFill>
                  <a:schemeClr val="bg1"/>
                </a:solidFill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1" name="TextBox 38">
            <a:extLst>
              <a:ext uri="{FF2B5EF4-FFF2-40B4-BE49-F238E27FC236}">
                <a16:creationId xmlns:a16="http://schemas.microsoft.com/office/drawing/2014/main" id="{01145D02-76A3-643F-B425-C688A4F7C646}"/>
              </a:ext>
            </a:extLst>
          </p:cNvPr>
          <p:cNvSpPr txBox="1"/>
          <p:nvPr/>
        </p:nvSpPr>
        <p:spPr>
          <a:xfrm>
            <a:off x="752967" y="4826338"/>
            <a:ext cx="339835" cy="3594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30B25355-F8F9-A551-61A8-C4B2486C88CA}"/>
              </a:ext>
            </a:extLst>
          </p:cNvPr>
          <p:cNvSpPr txBox="1">
            <a:spLocks/>
          </p:cNvSpPr>
          <p:nvPr/>
        </p:nvSpPr>
        <p:spPr>
          <a:xfrm>
            <a:off x="16503031" y="9639688"/>
            <a:ext cx="157876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AEB15C5-0374-D6BA-1BB9-2997D60FEF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672588"/>
              </p:ext>
            </p:extLst>
          </p:nvPr>
        </p:nvGraphicFramePr>
        <p:xfrm>
          <a:off x="0" y="2105776"/>
          <a:ext cx="18287999" cy="7306976"/>
        </p:xfrm>
        <a:graphic>
          <a:graphicData uri="http://schemas.openxmlformats.org/drawingml/2006/table">
            <a:tbl>
              <a:tblPr firstRow="1" firstCol="1" bandRow="1"/>
              <a:tblGrid>
                <a:gridCol w="8277726">
                  <a:extLst>
                    <a:ext uri="{9D8B030D-6E8A-4147-A177-3AD203B41FA5}">
                      <a16:colId xmlns:a16="http://schemas.microsoft.com/office/drawing/2014/main" val="1759140136"/>
                    </a:ext>
                  </a:extLst>
                </a:gridCol>
                <a:gridCol w="6160168">
                  <a:extLst>
                    <a:ext uri="{9D8B030D-6E8A-4147-A177-3AD203B41FA5}">
                      <a16:colId xmlns:a16="http://schemas.microsoft.com/office/drawing/2014/main" val="875631515"/>
                    </a:ext>
                  </a:extLst>
                </a:gridCol>
                <a:gridCol w="3850105">
                  <a:extLst>
                    <a:ext uri="{9D8B030D-6E8A-4147-A177-3AD203B41FA5}">
                      <a16:colId xmlns:a16="http://schemas.microsoft.com/office/drawing/2014/main" val="2011131224"/>
                    </a:ext>
                  </a:extLst>
                </a:gridCol>
              </a:tblGrid>
              <a:tr h="1056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INTERVENTION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EMPLOYED / UNEMPLOYED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NUMBERS</a:t>
                      </a:r>
                      <a:endParaRPr lang="en-US" sz="28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164811"/>
                  </a:ext>
                </a:extLst>
              </a:tr>
              <a:tr h="9296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Sectoral Priority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Employed and Unemployed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Aligned to targets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892386"/>
                  </a:ext>
                </a:extLst>
              </a:tr>
              <a:tr h="9271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Disability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Employed and Unemployed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Aligned to targets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93323"/>
                  </a:ext>
                </a:extLst>
              </a:tr>
              <a:tr h="865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HET Partnerships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Franklin Gothic Book" panose="020B0502020104020203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Employed and Unemployed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648296"/>
                  </a:ext>
                </a:extLst>
              </a:tr>
              <a:tr h="9297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CET Partnerships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Employed and Unemployed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381023"/>
                  </a:ext>
                </a:extLst>
              </a:tr>
              <a:tr h="865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SETA-Employer Partnerships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Employed and Unemployed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0751"/>
                  </a:ext>
                </a:extLst>
              </a:tr>
              <a:tr h="865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Entrepreneurship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Employed and Unemployed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190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62437"/>
                  </a:ext>
                </a:extLst>
              </a:tr>
              <a:tr h="865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Co-operatives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Employed and Unemployed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65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878551"/>
                  </a:ext>
                </a:extLst>
              </a:tr>
            </a:tbl>
          </a:graphicData>
        </a:graphic>
      </p:graphicFrame>
      <p:sp>
        <p:nvSpPr>
          <p:cNvPr id="8" name="Freeform 9">
            <a:extLst>
              <a:ext uri="{FF2B5EF4-FFF2-40B4-BE49-F238E27FC236}">
                <a16:creationId xmlns:a16="http://schemas.microsoft.com/office/drawing/2014/main" id="{1BBD1F2D-6224-5D24-BC99-6734C05DC027}"/>
              </a:ext>
            </a:extLst>
          </p:cNvPr>
          <p:cNvSpPr/>
          <p:nvPr/>
        </p:nvSpPr>
        <p:spPr>
          <a:xfrm>
            <a:off x="15745308" y="234467"/>
            <a:ext cx="2336488" cy="971865"/>
          </a:xfrm>
          <a:custGeom>
            <a:avLst/>
            <a:gdLst/>
            <a:ahLst/>
            <a:cxnLst/>
            <a:rect l="l" t="t" r="r" b="b"/>
            <a:pathLst>
              <a:path w="2336488" h="971865">
                <a:moveTo>
                  <a:pt x="0" y="0"/>
                </a:moveTo>
                <a:lnTo>
                  <a:pt x="2336488" y="0"/>
                </a:lnTo>
                <a:lnTo>
                  <a:pt x="2336488" y="971865"/>
                </a:lnTo>
                <a:lnTo>
                  <a:pt x="0" y="9718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9424"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48057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5898384" y="9601200"/>
            <a:ext cx="4905032" cy="839228"/>
          </a:xfrm>
          <a:custGeom>
            <a:avLst/>
            <a:gdLst/>
            <a:ahLst/>
            <a:cxnLst/>
            <a:rect l="l" t="t" r="r" b="b"/>
            <a:pathLst>
              <a:path w="1291860" h="221031">
                <a:moveTo>
                  <a:pt x="203200" y="0"/>
                </a:moveTo>
                <a:lnTo>
                  <a:pt x="1291860" y="0"/>
                </a:lnTo>
                <a:lnTo>
                  <a:pt x="1088660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5244191" y="9411728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6854601" y="9411728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-613741" y="9601200"/>
            <a:ext cx="3970694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Freeform 38"/>
          <p:cNvSpPr/>
          <p:nvPr/>
        </p:nvSpPr>
        <p:spPr>
          <a:xfrm>
            <a:off x="2590800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Freeform 41"/>
          <p:cNvSpPr/>
          <p:nvPr/>
        </p:nvSpPr>
        <p:spPr>
          <a:xfrm>
            <a:off x="9937756" y="9411728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Freeform 44"/>
          <p:cNvSpPr/>
          <p:nvPr/>
        </p:nvSpPr>
        <p:spPr>
          <a:xfrm>
            <a:off x="4201210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6" name="Group 46"/>
          <p:cNvGrpSpPr/>
          <p:nvPr/>
        </p:nvGrpSpPr>
        <p:grpSpPr>
          <a:xfrm>
            <a:off x="1" y="-38100"/>
            <a:ext cx="18364199" cy="2096528"/>
            <a:chOff x="80822" y="128485"/>
            <a:chExt cx="4978236" cy="1210355"/>
          </a:xfrm>
          <a:solidFill>
            <a:srgbClr val="4F747F"/>
          </a:solidFill>
        </p:grpSpPr>
        <p:sp>
          <p:nvSpPr>
            <p:cNvPr id="47" name="Freeform 47"/>
            <p:cNvSpPr/>
            <p:nvPr/>
          </p:nvSpPr>
          <p:spPr>
            <a:xfrm>
              <a:off x="80822" y="128485"/>
              <a:ext cx="4978236" cy="1210355"/>
            </a:xfrm>
            <a:custGeom>
              <a:avLst/>
              <a:gdLst/>
              <a:ahLst/>
              <a:cxnLst/>
              <a:rect l="l" t="t" r="r" b="b"/>
              <a:pathLst>
                <a:path w="4978236" h="1210355">
                  <a:moveTo>
                    <a:pt x="0" y="0"/>
                  </a:moveTo>
                  <a:lnTo>
                    <a:pt x="4978236" y="0"/>
                  </a:lnTo>
                  <a:lnTo>
                    <a:pt x="4978236" y="1210355"/>
                  </a:lnTo>
                  <a:lnTo>
                    <a:pt x="0" y="121035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80822" y="144395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DF7978-36A0-951A-38FE-B9883831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790" y="350192"/>
            <a:ext cx="16544424" cy="1473895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cs typeface="Calibri" panose="020F0502020204030204" pitchFamily="34" charset="0"/>
              </a:rPr>
              <a:t>NON-PIVOTAL PROGRAMS (Closing date </a:t>
            </a:r>
            <a:r>
              <a:rPr lang="en-GB" sz="4000" b="1" u="sng" dirty="0">
                <a:solidFill>
                  <a:schemeClr val="bg1"/>
                </a:solidFill>
                <a:cs typeface="Calibri" panose="020F0502020204030204" pitchFamily="34" charset="0"/>
              </a:rPr>
              <a:t>30 April 2024</a:t>
            </a:r>
            <a:r>
              <a:rPr lang="en-GB" sz="4000" b="1" dirty="0">
                <a:solidFill>
                  <a:schemeClr val="bg1"/>
                </a:solidFill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1" name="TextBox 38">
            <a:extLst>
              <a:ext uri="{FF2B5EF4-FFF2-40B4-BE49-F238E27FC236}">
                <a16:creationId xmlns:a16="http://schemas.microsoft.com/office/drawing/2014/main" id="{01145D02-76A3-643F-B425-C688A4F7C646}"/>
              </a:ext>
            </a:extLst>
          </p:cNvPr>
          <p:cNvSpPr txBox="1"/>
          <p:nvPr/>
        </p:nvSpPr>
        <p:spPr>
          <a:xfrm>
            <a:off x="752967" y="4826338"/>
            <a:ext cx="339835" cy="3594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30B25355-F8F9-A551-61A8-C4B2486C88CA}"/>
              </a:ext>
            </a:extLst>
          </p:cNvPr>
          <p:cNvSpPr txBox="1">
            <a:spLocks/>
          </p:cNvSpPr>
          <p:nvPr/>
        </p:nvSpPr>
        <p:spPr>
          <a:xfrm>
            <a:off x="16503031" y="9639688"/>
            <a:ext cx="157876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AEB15C5-0374-D6BA-1BB9-2997D60FEF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891468"/>
              </p:ext>
            </p:extLst>
          </p:nvPr>
        </p:nvGraphicFramePr>
        <p:xfrm>
          <a:off x="0" y="2105776"/>
          <a:ext cx="18287999" cy="7152524"/>
        </p:xfrm>
        <a:graphic>
          <a:graphicData uri="http://schemas.openxmlformats.org/drawingml/2006/table">
            <a:tbl>
              <a:tblPr firstRow="1" firstCol="1" bandRow="1"/>
              <a:tblGrid>
                <a:gridCol w="8277726">
                  <a:extLst>
                    <a:ext uri="{9D8B030D-6E8A-4147-A177-3AD203B41FA5}">
                      <a16:colId xmlns:a16="http://schemas.microsoft.com/office/drawing/2014/main" val="1759140136"/>
                    </a:ext>
                  </a:extLst>
                </a:gridCol>
                <a:gridCol w="6160168">
                  <a:extLst>
                    <a:ext uri="{9D8B030D-6E8A-4147-A177-3AD203B41FA5}">
                      <a16:colId xmlns:a16="http://schemas.microsoft.com/office/drawing/2014/main" val="875631515"/>
                    </a:ext>
                  </a:extLst>
                </a:gridCol>
                <a:gridCol w="3850105">
                  <a:extLst>
                    <a:ext uri="{9D8B030D-6E8A-4147-A177-3AD203B41FA5}">
                      <a16:colId xmlns:a16="http://schemas.microsoft.com/office/drawing/2014/main" val="2011131224"/>
                    </a:ext>
                  </a:extLst>
                </a:gridCol>
              </a:tblGrid>
              <a:tr h="1604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INTERVENTION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EMPLOYED / UNEMPLOYED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NUMBERS</a:t>
                      </a:r>
                      <a:endParaRPr lang="en-US" sz="2800" dirty="0"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164811"/>
                  </a:ext>
                </a:extLst>
              </a:tr>
              <a:tr h="1412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SMMEs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Franklin Gothic Book" panose="020B0502020104020203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Employed and Unemployed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120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892386"/>
                  </a:ext>
                </a:extLst>
              </a:tr>
              <a:tr h="1408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Trade Unions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Employed and Unemployed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93323"/>
                  </a:ext>
                </a:extLst>
              </a:tr>
              <a:tr h="13153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Rural Development Projects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Franklin Gothic Book" panose="020B0502020104020203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Employed and Unemployed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45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648296"/>
                  </a:ext>
                </a:extLst>
              </a:tr>
              <a:tr h="1412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TVET Partnerships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Franklin Gothic Book" panose="020B0502020104020203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Employed and Unemployed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2020104020203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</a:t>
                      </a:r>
                    </a:p>
                  </a:txBody>
                  <a:tcPr marL="102870" marR="1028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93A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381023"/>
                  </a:ext>
                </a:extLst>
              </a:tr>
            </a:tbl>
          </a:graphicData>
        </a:graphic>
      </p:graphicFrame>
      <p:sp>
        <p:nvSpPr>
          <p:cNvPr id="8" name="Freeform 9">
            <a:extLst>
              <a:ext uri="{FF2B5EF4-FFF2-40B4-BE49-F238E27FC236}">
                <a16:creationId xmlns:a16="http://schemas.microsoft.com/office/drawing/2014/main" id="{1BBD1F2D-6224-5D24-BC99-6734C05DC027}"/>
              </a:ext>
            </a:extLst>
          </p:cNvPr>
          <p:cNvSpPr/>
          <p:nvPr/>
        </p:nvSpPr>
        <p:spPr>
          <a:xfrm>
            <a:off x="15745308" y="234467"/>
            <a:ext cx="2336488" cy="971865"/>
          </a:xfrm>
          <a:custGeom>
            <a:avLst/>
            <a:gdLst/>
            <a:ahLst/>
            <a:cxnLst/>
            <a:rect l="l" t="t" r="r" b="b"/>
            <a:pathLst>
              <a:path w="2336488" h="971865">
                <a:moveTo>
                  <a:pt x="0" y="0"/>
                </a:moveTo>
                <a:lnTo>
                  <a:pt x="2336488" y="0"/>
                </a:lnTo>
                <a:lnTo>
                  <a:pt x="2336488" y="971865"/>
                </a:lnTo>
                <a:lnTo>
                  <a:pt x="0" y="9718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9424"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97196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3"/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  <a:solidFill>
            <a:srgbClr val="4F747F"/>
          </a:solidFill>
        </p:grpSpPr>
        <p:sp>
          <p:nvSpPr>
            <p:cNvPr id="34" name="Freeform 34"/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Freeform 37"/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40"/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Freeform 43"/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Freeform 46"/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9"/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Freeform 52"/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4" name="Group 54"/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AutoShape 57"/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AutoShape 58"/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2237085" y="4027132"/>
            <a:ext cx="5505913" cy="2970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libri"/>
              </a:rPr>
              <a:t>WHAT COMES AFTER SUBMISSION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7DFFDC17-F003-88C9-FF6F-0873AA132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30" y="8944454"/>
            <a:ext cx="2020384" cy="14462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8535B-BEDD-AB13-185C-FEE234A68EA0}"/>
              </a:ext>
            </a:extLst>
          </p:cNvPr>
          <p:cNvSpPr txBox="1"/>
          <p:nvPr/>
        </p:nvSpPr>
        <p:spPr>
          <a:xfrm>
            <a:off x="7487982" y="344950"/>
            <a:ext cx="102833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rPr>
              <a:t>Closing date </a:t>
            </a:r>
            <a:r>
              <a:rPr lang="en-US" sz="4000" b="1" u="sng" dirty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rPr>
              <a:t>30 April 2024</a:t>
            </a:r>
            <a:endParaRPr lang="en-ZA" sz="4000" b="1" u="sng" dirty="0">
              <a:solidFill>
                <a:schemeClr val="tx2"/>
              </a:solidFill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AD8FEB58-90C8-C7D4-875F-5480B6752161}"/>
              </a:ext>
            </a:extLst>
          </p:cNvPr>
          <p:cNvSpPr txBox="1"/>
          <p:nvPr/>
        </p:nvSpPr>
        <p:spPr>
          <a:xfrm>
            <a:off x="9144000" y="1028700"/>
            <a:ext cx="8627352" cy="8787021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  <a:tabLst>
                <a:tab pos="2487930" algn="l"/>
                <a:tab pos="6710363" algn="l"/>
              </a:tabLst>
            </a:pPr>
            <a:r>
              <a:rPr lang="en-US" sz="3200" b="1" spc="-15" dirty="0">
                <a:solidFill>
                  <a:srgbClr val="1F3863"/>
                </a:solidFill>
                <a:cs typeface="Calibri"/>
              </a:rPr>
              <a:t>You will receive an email notification confirming submission:</a:t>
            </a:r>
          </a:p>
          <a:p>
            <a:pPr marL="361950" indent="-342900">
              <a:spcBef>
                <a:spcPts val="150"/>
              </a:spcBef>
              <a:buFont typeface="Arial" panose="020B0604020202020204" pitchFamily="34" charset="0"/>
              <a:buChar char="•"/>
              <a:tabLst>
                <a:tab pos="2487930" algn="l"/>
                <a:tab pos="6710363" algn="l"/>
              </a:tabLst>
            </a:pPr>
            <a:r>
              <a:rPr lang="en-US" sz="3200" spc="-15" dirty="0">
                <a:solidFill>
                  <a:srgbClr val="1F3863"/>
                </a:solidFill>
                <a:cs typeface="Calibri"/>
              </a:rPr>
              <a:t>Please press the submission button.</a:t>
            </a:r>
          </a:p>
          <a:p>
            <a:pPr marL="361950" indent="-342900">
              <a:spcBef>
                <a:spcPts val="150"/>
              </a:spcBef>
              <a:buFont typeface="Arial" panose="020B0604020202020204" pitchFamily="34" charset="0"/>
              <a:buChar char="•"/>
              <a:tabLst>
                <a:tab pos="2487930" algn="l"/>
                <a:tab pos="6710363" algn="l"/>
              </a:tabLst>
            </a:pPr>
            <a:r>
              <a:rPr lang="en-US" sz="3200" spc="-15" dirty="0">
                <a:solidFill>
                  <a:srgbClr val="1F3863"/>
                </a:solidFill>
                <a:cs typeface="Calibri"/>
              </a:rPr>
              <a:t>If you have not loaded the compliance documents, it will give error.</a:t>
            </a:r>
          </a:p>
          <a:p>
            <a:pPr marL="361950" indent="-342900">
              <a:spcBef>
                <a:spcPts val="150"/>
              </a:spcBef>
              <a:buFont typeface="Arial" panose="020B0604020202020204" pitchFamily="34" charset="0"/>
              <a:buChar char="•"/>
              <a:tabLst>
                <a:tab pos="2487930" algn="l"/>
                <a:tab pos="6710363" algn="l"/>
              </a:tabLst>
            </a:pPr>
            <a:r>
              <a:rPr lang="en-US" sz="3200" spc="-15" dirty="0">
                <a:solidFill>
                  <a:srgbClr val="1F3863"/>
                </a:solidFill>
                <a:cs typeface="Calibri"/>
              </a:rPr>
              <a:t>One notification per application.</a:t>
            </a:r>
          </a:p>
          <a:p>
            <a:pPr marL="361950" indent="-342900">
              <a:spcBef>
                <a:spcPts val="150"/>
              </a:spcBef>
              <a:buFont typeface="Arial" panose="020B0604020202020204" pitchFamily="34" charset="0"/>
              <a:buChar char="•"/>
              <a:tabLst>
                <a:tab pos="2487930" algn="l"/>
                <a:tab pos="6710363" algn="l"/>
              </a:tabLst>
            </a:pPr>
            <a:r>
              <a:rPr lang="en-US" sz="3200" spc="-15" dirty="0">
                <a:solidFill>
                  <a:srgbClr val="1F3863"/>
                </a:solidFill>
                <a:cs typeface="Calibri"/>
              </a:rPr>
              <a:t>If you don’t receive response by mid June 2024, please consider that your application as unsuccessful. </a:t>
            </a:r>
            <a:endParaRPr lang="en-US" sz="3200" dirty="0">
              <a:solidFill>
                <a:prstClr val="black"/>
              </a:solidFill>
              <a:cs typeface="Calibri"/>
            </a:endParaRPr>
          </a:p>
          <a:p>
            <a:pPr marL="19050">
              <a:spcBef>
                <a:spcPts val="150"/>
              </a:spcBef>
              <a:tabLst>
                <a:tab pos="2487930" algn="l"/>
                <a:tab pos="6710363" algn="l"/>
              </a:tabLst>
            </a:pPr>
            <a:r>
              <a:rPr lang="en-US" sz="3200" b="1" spc="-15" dirty="0">
                <a:solidFill>
                  <a:srgbClr val="1F3863"/>
                </a:solidFill>
                <a:cs typeface="Calibri"/>
              </a:rPr>
              <a:t>Application gets evaluated:</a:t>
            </a:r>
            <a:endParaRPr sz="3200" dirty="0">
              <a:solidFill>
                <a:prstClr val="black"/>
              </a:solidFill>
              <a:cs typeface="Calibri"/>
            </a:endParaRPr>
          </a:p>
          <a:p>
            <a:pPr marL="361950" marR="787718" indent="-342900">
              <a:lnSpc>
                <a:spcPts val="3885"/>
              </a:lnSpc>
              <a:spcBef>
                <a:spcPts val="278"/>
              </a:spcBef>
              <a:buFont typeface="Arial" panose="020B0604020202020204" pitchFamily="34" charset="0"/>
              <a:buChar char="•"/>
              <a:tabLst>
                <a:tab pos="1054418" algn="l"/>
                <a:tab pos="1055370" algn="l"/>
              </a:tabLst>
            </a:pPr>
            <a:r>
              <a:rPr lang="en-US" sz="3200" spc="-15" dirty="0">
                <a:solidFill>
                  <a:srgbClr val="1F3863"/>
                </a:solidFill>
                <a:cs typeface="Calibri"/>
              </a:rPr>
              <a:t>Check compliance.</a:t>
            </a:r>
          </a:p>
          <a:p>
            <a:pPr marL="361950" marR="787718" indent="-342900">
              <a:lnSpc>
                <a:spcPts val="3885"/>
              </a:lnSpc>
              <a:spcBef>
                <a:spcPts val="278"/>
              </a:spcBef>
              <a:buFont typeface="Arial" panose="020B0604020202020204" pitchFamily="34" charset="0"/>
              <a:buChar char="•"/>
              <a:tabLst>
                <a:tab pos="1054418" algn="l"/>
                <a:tab pos="1055370" algn="l"/>
              </a:tabLst>
            </a:pPr>
            <a:r>
              <a:rPr lang="en-US" sz="3200" spc="-15" dirty="0">
                <a:solidFill>
                  <a:srgbClr val="1F3863"/>
                </a:solidFill>
                <a:cs typeface="Calibri"/>
              </a:rPr>
              <a:t>Evaluation linked to the SETA requirements.</a:t>
            </a:r>
          </a:p>
          <a:p>
            <a:pPr marL="361950" marR="787718" indent="-342900">
              <a:lnSpc>
                <a:spcPts val="3885"/>
              </a:lnSpc>
              <a:spcBef>
                <a:spcPts val="278"/>
              </a:spcBef>
              <a:buFont typeface="Arial" panose="020B0604020202020204" pitchFamily="34" charset="0"/>
              <a:buChar char="•"/>
              <a:tabLst>
                <a:tab pos="1054418" algn="l"/>
                <a:tab pos="1055370" algn="l"/>
              </a:tabLst>
            </a:pPr>
            <a:r>
              <a:rPr lang="en-US" sz="3200" spc="-15" dirty="0">
                <a:solidFill>
                  <a:srgbClr val="1F3863"/>
                </a:solidFill>
                <a:cs typeface="Calibri"/>
              </a:rPr>
              <a:t>Send notification for the approval.</a:t>
            </a:r>
            <a:endParaRPr lang="en-US" sz="3200" b="1" spc="-15" dirty="0">
              <a:solidFill>
                <a:srgbClr val="1F3863"/>
              </a:solidFill>
              <a:cs typeface="Calibri"/>
            </a:endParaRPr>
          </a:p>
          <a:p>
            <a:pPr marL="19050" marR="787718">
              <a:lnSpc>
                <a:spcPts val="3885"/>
              </a:lnSpc>
              <a:spcBef>
                <a:spcPts val="278"/>
              </a:spcBef>
              <a:tabLst>
                <a:tab pos="1054418" algn="l"/>
                <a:tab pos="1055370" algn="l"/>
              </a:tabLst>
            </a:pPr>
            <a:r>
              <a:rPr lang="en-US" sz="3200" b="1" spc="-15" dirty="0">
                <a:solidFill>
                  <a:srgbClr val="1F3863"/>
                </a:solidFill>
                <a:cs typeface="Calibri"/>
              </a:rPr>
              <a:t>Contracting &amp; Activation process:</a:t>
            </a:r>
            <a:endParaRPr lang="en-US" sz="3200" dirty="0">
              <a:solidFill>
                <a:prstClr val="black"/>
              </a:solidFill>
              <a:cs typeface="Calibri"/>
            </a:endParaRPr>
          </a:p>
          <a:p>
            <a:pPr marL="361950" marR="787718" indent="-342900">
              <a:lnSpc>
                <a:spcPts val="3885"/>
              </a:lnSpc>
              <a:spcBef>
                <a:spcPts val="278"/>
              </a:spcBef>
              <a:buFont typeface="Arial" panose="020B0604020202020204" pitchFamily="34" charset="0"/>
              <a:buChar char="•"/>
              <a:tabLst>
                <a:tab pos="1054418" algn="l"/>
                <a:tab pos="1055370" algn="l"/>
              </a:tabLst>
            </a:pPr>
            <a:r>
              <a:rPr lang="en-US" sz="3200" spc="-15" dirty="0">
                <a:solidFill>
                  <a:srgbClr val="1F3863"/>
                </a:solidFill>
                <a:cs typeface="Calibri"/>
              </a:rPr>
              <a:t>Sign the MOA and the Annexure for the approved project</a:t>
            </a:r>
          </a:p>
          <a:p>
            <a:pPr marL="361950" marR="787718" indent="-342900">
              <a:lnSpc>
                <a:spcPts val="3885"/>
              </a:lnSpc>
              <a:spcBef>
                <a:spcPts val="278"/>
              </a:spcBef>
              <a:buFont typeface="Arial" panose="020B0604020202020204" pitchFamily="34" charset="0"/>
              <a:buChar char="•"/>
              <a:tabLst>
                <a:tab pos="1054418" algn="l"/>
                <a:tab pos="1055370" algn="l"/>
              </a:tabLst>
            </a:pPr>
            <a:r>
              <a:rPr lang="en-US" sz="3200" spc="-15" dirty="0">
                <a:solidFill>
                  <a:srgbClr val="1F3863"/>
                </a:solidFill>
                <a:cs typeface="Calibri"/>
              </a:rPr>
              <a:t>Recruit and activate the project</a:t>
            </a:r>
          </a:p>
        </p:txBody>
      </p:sp>
    </p:spTree>
    <p:extLst>
      <p:ext uri="{BB962C8B-B14F-4D97-AF65-F5344CB8AC3E}">
        <p14:creationId xmlns:p14="http://schemas.microsoft.com/office/powerpoint/2010/main" val="2405540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3"/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/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Freeform 37"/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40"/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Freeform 43"/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Freeform 46"/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9"/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Freeform 52"/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4" name="Group 54"/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AutoShape 57"/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AutoShape 58"/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2104517" y="4088713"/>
            <a:ext cx="5816242" cy="1978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white"/>
                </a:solidFill>
                <a:latin typeface="Calibri"/>
                <a:ea typeface="MS Mincho" panose="02020609040205080304" pitchFamily="49" charset="-128"/>
                <a:cs typeface="Calibri" panose="020F0502020204030204" pitchFamily="34" charset="0"/>
              </a:rPr>
              <a:t>QCTO Transitional arrangements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Mincho" panose="02020609040205080304" pitchFamily="49" charset="-128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D6D1BFDA-EA70-9F4D-EE13-CA4ED27198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6BEB4A-0570-CC81-5FC2-5AF7379ABD02}"/>
              </a:ext>
            </a:extLst>
          </p:cNvPr>
          <p:cNvSpPr txBox="1"/>
          <p:nvPr/>
        </p:nvSpPr>
        <p:spPr>
          <a:xfrm>
            <a:off x="8866931" y="1097994"/>
            <a:ext cx="8686800" cy="784830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Legacy Qualifications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Last date of registration of learner is </a:t>
            </a:r>
            <a:r>
              <a:rPr lang="en-GB" sz="3600" b="1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30 June 2024</a:t>
            </a:r>
            <a:r>
              <a:rPr lang="en-GB" sz="3600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Accurate learner documents loaded by </a:t>
            </a:r>
            <a:r>
              <a:rPr lang="en-GB" sz="3600" b="1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30 June 2024</a:t>
            </a:r>
            <a:r>
              <a:rPr lang="en-GB" sz="3600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Interventions affected are Learnership, Skills &amp; Apprenticeships.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600" dirty="0">
              <a:solidFill>
                <a:srgbClr val="4F81BD">
                  <a:lumMod val="50000"/>
                </a:srgbClr>
              </a:solidFill>
              <a:latin typeface="Calibri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600" b="1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Impact to DG approvals</a:t>
            </a:r>
            <a:endParaRPr lang="en-GB" sz="3600" dirty="0">
              <a:solidFill>
                <a:srgbClr val="4F81BD">
                  <a:lumMod val="50000"/>
                </a:srgbClr>
              </a:solidFill>
              <a:latin typeface="Calibri"/>
            </a:endParaRP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Early DG approvals.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All learners to be registered and to commence with training before </a:t>
            </a:r>
            <a:r>
              <a:rPr lang="en-GB" sz="3600" b="1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30</a:t>
            </a:r>
            <a:r>
              <a:rPr lang="en-GB" sz="3600" b="1" baseline="30000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th</a:t>
            </a:r>
            <a:r>
              <a:rPr lang="en-GB" sz="3600" b="1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 June 2024</a:t>
            </a:r>
            <a:r>
              <a:rPr lang="en-GB" sz="3600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replacement.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31AAA5-45B7-28E0-1CE0-D706EF3738D9}"/>
              </a:ext>
            </a:extLst>
          </p:cNvPr>
          <p:cNvSpPr txBox="1"/>
          <p:nvPr/>
        </p:nvSpPr>
        <p:spPr>
          <a:xfrm>
            <a:off x="7487982" y="344950"/>
            <a:ext cx="102833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rPr>
              <a:t>Closing date </a:t>
            </a:r>
            <a:r>
              <a:rPr lang="en-US" sz="4000" b="1" u="sng" dirty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rPr>
              <a:t>30 April 2024</a:t>
            </a:r>
            <a:endParaRPr lang="en-ZA" sz="4000" b="1" u="sng" dirty="0">
              <a:solidFill>
                <a:schemeClr val="tx2"/>
              </a:solidFill>
              <a:latin typeface="+mj-lt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331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727014" y="960120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5898384" y="9601200"/>
            <a:ext cx="4905032" cy="839228"/>
          </a:xfrm>
          <a:custGeom>
            <a:avLst/>
            <a:gdLst/>
            <a:ahLst/>
            <a:cxnLst/>
            <a:rect l="l" t="t" r="r" b="b"/>
            <a:pathLst>
              <a:path w="1291860" h="221031">
                <a:moveTo>
                  <a:pt x="203200" y="0"/>
                </a:moveTo>
                <a:lnTo>
                  <a:pt x="1291860" y="0"/>
                </a:lnTo>
                <a:lnTo>
                  <a:pt x="1088660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5244191" y="9411728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6854601" y="9411728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-613741" y="9601200"/>
            <a:ext cx="3970694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Freeform 38"/>
          <p:cNvSpPr/>
          <p:nvPr/>
        </p:nvSpPr>
        <p:spPr>
          <a:xfrm>
            <a:off x="2590800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Freeform 41"/>
          <p:cNvSpPr/>
          <p:nvPr/>
        </p:nvSpPr>
        <p:spPr>
          <a:xfrm>
            <a:off x="9937756" y="9411728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Freeform 44"/>
          <p:cNvSpPr/>
          <p:nvPr/>
        </p:nvSpPr>
        <p:spPr>
          <a:xfrm>
            <a:off x="4201210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6" name="Group 46"/>
          <p:cNvGrpSpPr/>
          <p:nvPr/>
        </p:nvGrpSpPr>
        <p:grpSpPr>
          <a:xfrm>
            <a:off x="1" y="-38100"/>
            <a:ext cx="18364199" cy="2096528"/>
            <a:chOff x="80822" y="128485"/>
            <a:chExt cx="4978236" cy="1210355"/>
          </a:xfrm>
          <a:solidFill>
            <a:srgbClr val="4F747F"/>
          </a:solidFill>
        </p:grpSpPr>
        <p:sp>
          <p:nvSpPr>
            <p:cNvPr id="47" name="Freeform 47"/>
            <p:cNvSpPr/>
            <p:nvPr/>
          </p:nvSpPr>
          <p:spPr>
            <a:xfrm>
              <a:off x="80822" y="128485"/>
              <a:ext cx="4978236" cy="1210355"/>
            </a:xfrm>
            <a:custGeom>
              <a:avLst/>
              <a:gdLst/>
              <a:ahLst/>
              <a:cxnLst/>
              <a:rect l="l" t="t" r="r" b="b"/>
              <a:pathLst>
                <a:path w="4978236" h="1210355">
                  <a:moveTo>
                    <a:pt x="0" y="0"/>
                  </a:moveTo>
                  <a:lnTo>
                    <a:pt x="4978236" y="0"/>
                  </a:lnTo>
                  <a:lnTo>
                    <a:pt x="4978236" y="1210355"/>
                  </a:lnTo>
                  <a:lnTo>
                    <a:pt x="0" y="121035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80822" y="144395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8764872-E09B-2B60-2BCA-17ACADC9CF62}"/>
              </a:ext>
            </a:extLst>
          </p:cNvPr>
          <p:cNvSpPr txBox="1"/>
          <p:nvPr/>
        </p:nvSpPr>
        <p:spPr>
          <a:xfrm>
            <a:off x="1674017" y="576765"/>
            <a:ext cx="150161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Contact Details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GB" sz="3600" b="1" dirty="0">
                <a:solidFill>
                  <a:schemeClr val="bg1"/>
                </a:solidFill>
                <a:cs typeface="Calibri" panose="020F0502020204030204" pitchFamily="34" charset="0"/>
              </a:rPr>
              <a:t> Closing date 30 April 2024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AD7F74-06F0-6291-8D9A-2A21A9281EC9}"/>
              </a:ext>
            </a:extLst>
          </p:cNvPr>
          <p:cNvSpPr txBox="1"/>
          <p:nvPr/>
        </p:nvSpPr>
        <p:spPr>
          <a:xfrm>
            <a:off x="1095640" y="3013994"/>
            <a:ext cx="737446" cy="570630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defTabSz="1368720">
              <a:defRPr/>
            </a:pPr>
            <a:r>
              <a:rPr lang="en-US" sz="3592" b="1" kern="0" dirty="0">
                <a:solidFill>
                  <a:srgbClr val="1F497D"/>
                </a:solidFill>
                <a:latin typeface="Calibri"/>
              </a:rPr>
              <a:t>REGIONAL OFFICES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DC4688-0B5E-BD01-1630-10F29F5BE725}"/>
              </a:ext>
            </a:extLst>
          </p:cNvPr>
          <p:cNvSpPr txBox="1">
            <a:spLocks/>
          </p:cNvSpPr>
          <p:nvPr/>
        </p:nvSpPr>
        <p:spPr>
          <a:xfrm>
            <a:off x="2048392" y="2497605"/>
            <a:ext cx="6231731" cy="7119938"/>
          </a:xfrm>
          <a:prstGeom prst="rect">
            <a:avLst/>
          </a:prstGeom>
        </p:spPr>
        <p:txBody>
          <a:bodyPr lIns="136875" tIns="68438" rIns="136875" bIns="68438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3270" indent="-513270" defTabSz="684360">
              <a:defRPr/>
            </a:pPr>
            <a:r>
              <a:rPr lang="en-US" sz="2994" b="1" dirty="0">
                <a:solidFill>
                  <a:srgbClr val="1F497D"/>
                </a:solidFill>
                <a:latin typeface="Calibri"/>
              </a:rPr>
              <a:t>Johannesburg</a:t>
            </a:r>
          </a:p>
          <a:p>
            <a:pPr marL="1112058" lvl="1" indent="-427716" defTabSz="684344">
              <a:lnSpc>
                <a:spcPct val="80000"/>
              </a:lnSpc>
              <a:defRPr/>
            </a:pPr>
            <a:r>
              <a:rPr lang="en-US" sz="2500" dirty="0">
                <a:solidFill>
                  <a:srgbClr val="1F497D"/>
                </a:solidFill>
                <a:latin typeface="Calibri"/>
              </a:rPr>
              <a:t>Tintswalo Makhuvele :  011-403 1700</a:t>
            </a:r>
          </a:p>
          <a:p>
            <a:pPr marL="1112058" lvl="1" indent="-427716" defTabSz="684344">
              <a:lnSpc>
                <a:spcPct val="80000"/>
              </a:lnSpc>
              <a:defRPr/>
            </a:pPr>
            <a:r>
              <a:rPr lang="en-US" sz="2500" dirty="0">
                <a:solidFill>
                  <a:srgbClr val="1F497D"/>
                </a:solidFill>
                <a:latin typeface="Calibri"/>
              </a:rPr>
              <a:t>tintswalom@fpmseta.org.za</a:t>
            </a:r>
          </a:p>
          <a:p>
            <a:pPr marL="684360" lvl="1" indent="0" defTabSz="684360">
              <a:buNone/>
              <a:defRPr/>
            </a:pPr>
            <a:endParaRPr lang="en-US" sz="2994" dirty="0">
              <a:solidFill>
                <a:srgbClr val="1F497D"/>
              </a:solidFill>
              <a:latin typeface="Calibri"/>
            </a:endParaRPr>
          </a:p>
          <a:p>
            <a:pPr marL="513270" indent="-513270" defTabSz="684360">
              <a:defRPr/>
            </a:pPr>
            <a:r>
              <a:rPr lang="en-US" sz="2994" b="1" dirty="0">
                <a:solidFill>
                  <a:srgbClr val="1F497D"/>
                </a:solidFill>
                <a:latin typeface="Calibri"/>
              </a:rPr>
              <a:t>Cape Town</a:t>
            </a:r>
          </a:p>
          <a:p>
            <a:pPr marL="1112058" lvl="1" indent="-427716" defTabSz="684344">
              <a:lnSpc>
                <a:spcPct val="80000"/>
              </a:lnSpc>
              <a:defRPr/>
            </a:pPr>
            <a:r>
              <a:rPr lang="en-US" sz="2500" dirty="0">
                <a:solidFill>
                  <a:srgbClr val="1F497D"/>
                </a:solidFill>
                <a:latin typeface="Calibri"/>
              </a:rPr>
              <a:t>Leigh Hayes : 021-462 0057</a:t>
            </a:r>
          </a:p>
          <a:p>
            <a:pPr marL="1112058" lvl="1" indent="-427716" defTabSz="684344">
              <a:lnSpc>
                <a:spcPct val="80000"/>
              </a:lnSpc>
              <a:defRPr/>
            </a:pPr>
            <a:r>
              <a:rPr lang="en-US" sz="2500" dirty="0">
                <a:solidFill>
                  <a:srgbClr val="1F497D"/>
                </a:solidFill>
                <a:latin typeface="Calibri"/>
              </a:rPr>
              <a:t>Leighh@fpmseta.org.za</a:t>
            </a:r>
          </a:p>
          <a:p>
            <a:pPr marL="684360" lvl="1" indent="0" defTabSz="684360">
              <a:buNone/>
              <a:defRPr/>
            </a:pPr>
            <a:endParaRPr lang="en-US" sz="2994" dirty="0">
              <a:solidFill>
                <a:srgbClr val="1F497D"/>
              </a:solidFill>
              <a:latin typeface="Calibri"/>
            </a:endParaRPr>
          </a:p>
          <a:p>
            <a:pPr marL="513270" indent="-513270" defTabSz="684360">
              <a:defRPr/>
            </a:pPr>
            <a:r>
              <a:rPr lang="en-US" sz="2994" b="1" dirty="0">
                <a:solidFill>
                  <a:srgbClr val="1F497D"/>
                </a:solidFill>
                <a:latin typeface="Calibri"/>
              </a:rPr>
              <a:t>Durban</a:t>
            </a:r>
          </a:p>
          <a:p>
            <a:pPr marL="1112058" lvl="1" indent="-427716" defTabSz="684344">
              <a:lnSpc>
                <a:spcPct val="80000"/>
              </a:lnSpc>
              <a:defRPr/>
            </a:pPr>
            <a:r>
              <a:rPr lang="en-US" sz="2500" dirty="0">
                <a:solidFill>
                  <a:srgbClr val="1F497D"/>
                </a:solidFill>
                <a:latin typeface="Calibri"/>
              </a:rPr>
              <a:t>Luntu Phillip : 031-702 4482</a:t>
            </a:r>
          </a:p>
          <a:p>
            <a:pPr marL="1112058" lvl="1" indent="-427716" defTabSz="684344">
              <a:lnSpc>
                <a:spcPct val="80000"/>
              </a:lnSpc>
              <a:defRPr/>
            </a:pPr>
            <a:r>
              <a:rPr lang="en-US" sz="2500" dirty="0">
                <a:solidFill>
                  <a:srgbClr val="1F497D"/>
                </a:solidFill>
                <a:latin typeface="Calibri"/>
              </a:rPr>
              <a:t>Luntup@fpmseta.org.za</a:t>
            </a:r>
          </a:p>
          <a:p>
            <a:pPr marL="513270" indent="-513270" defTabSz="684360">
              <a:defRPr/>
            </a:pPr>
            <a:endParaRPr lang="en-US" sz="2994" dirty="0">
              <a:solidFill>
                <a:srgbClr val="1F497D"/>
              </a:solidFill>
              <a:latin typeface="Calibri"/>
            </a:endParaRPr>
          </a:p>
          <a:p>
            <a:pPr marL="513270" indent="-513270" defTabSz="684360">
              <a:defRPr/>
            </a:pPr>
            <a:endParaRPr lang="en-US" sz="2994" dirty="0">
              <a:solidFill>
                <a:srgbClr val="1F497D"/>
              </a:solidFill>
              <a:latin typeface="Calibri"/>
            </a:endParaRPr>
          </a:p>
          <a:p>
            <a:pPr marL="684360" lvl="1" indent="0" defTabSz="684360">
              <a:buNone/>
              <a:defRPr/>
            </a:pPr>
            <a:endParaRPr lang="en-US" sz="2994" dirty="0">
              <a:solidFill>
                <a:srgbClr val="1F497D"/>
              </a:solidFill>
              <a:latin typeface="Calibri"/>
            </a:endParaRPr>
          </a:p>
          <a:p>
            <a:pPr marL="684360" lvl="1" indent="0" defTabSz="684360">
              <a:buNone/>
              <a:defRPr/>
            </a:pPr>
            <a:endParaRPr lang="en-US" sz="2994" dirty="0">
              <a:solidFill>
                <a:srgbClr val="1F497D"/>
              </a:solidFill>
              <a:latin typeface="Calibri"/>
            </a:endParaRPr>
          </a:p>
          <a:p>
            <a:pPr marL="513270" indent="-513270" defTabSz="684360">
              <a:defRPr/>
            </a:pPr>
            <a:endParaRPr lang="en-US" sz="2994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866388-1833-ACC7-88AE-3BCD415D2DF6}"/>
              </a:ext>
            </a:extLst>
          </p:cNvPr>
          <p:cNvSpPr txBox="1"/>
          <p:nvPr/>
        </p:nvSpPr>
        <p:spPr>
          <a:xfrm>
            <a:off x="9405030" y="3013994"/>
            <a:ext cx="737446" cy="570630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defTabSz="1368720">
              <a:defRPr/>
            </a:pPr>
            <a:r>
              <a:rPr lang="en-US" sz="3592" b="1" kern="0" dirty="0">
                <a:solidFill>
                  <a:srgbClr val="1F497D"/>
                </a:solidFill>
                <a:latin typeface="Calibri"/>
              </a:rPr>
              <a:t>HEAD OFFICE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FA829C7-0D6B-B6EB-D8B2-0CF5AC8E1941}"/>
              </a:ext>
            </a:extLst>
          </p:cNvPr>
          <p:cNvSpPr txBox="1">
            <a:spLocks/>
          </p:cNvSpPr>
          <p:nvPr/>
        </p:nvSpPr>
        <p:spPr>
          <a:xfrm>
            <a:off x="10066536" y="2538412"/>
            <a:ext cx="7853363" cy="7439025"/>
          </a:xfrm>
          <a:prstGeom prst="rect">
            <a:avLst/>
          </a:prstGeom>
        </p:spPr>
        <p:txBody>
          <a:bodyPr lIns="136875" tIns="68438" rIns="136875" bIns="68438">
            <a:norm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3257" indent="-513257" defTabSz="684344">
              <a:defRPr/>
            </a:pPr>
            <a:endParaRPr lang="en-US" sz="2994" dirty="0">
              <a:solidFill>
                <a:srgbClr val="1F497D"/>
              </a:solidFill>
              <a:latin typeface="Calibri"/>
            </a:endParaRPr>
          </a:p>
          <a:p>
            <a:pPr marL="513257" indent="-513257" defTabSz="684344">
              <a:defRPr/>
            </a:pPr>
            <a:endParaRPr lang="en-US" sz="2994" dirty="0">
              <a:solidFill>
                <a:srgbClr val="1F497D"/>
              </a:solidFill>
              <a:latin typeface="Calibri"/>
            </a:endParaRPr>
          </a:p>
          <a:p>
            <a:pPr marL="513257" indent="-513257" defTabSz="684344">
              <a:defRPr/>
            </a:pPr>
            <a:endParaRPr lang="en-US" sz="2994" dirty="0">
              <a:solidFill>
                <a:srgbClr val="1F497D"/>
              </a:solidFill>
              <a:latin typeface="Calibri"/>
            </a:endParaRPr>
          </a:p>
          <a:p>
            <a:pPr marL="513257" indent="-513257" defTabSz="684344">
              <a:defRPr/>
            </a:pPr>
            <a:endParaRPr lang="en-US" sz="2994" dirty="0">
              <a:solidFill>
                <a:srgbClr val="1F497D"/>
              </a:solidFill>
              <a:latin typeface="Calibri"/>
            </a:endParaRPr>
          </a:p>
          <a:p>
            <a:pPr marL="513257" indent="-513257" defTabSz="684344">
              <a:defRPr/>
            </a:pPr>
            <a:endParaRPr lang="en-US" sz="2994" dirty="0">
              <a:solidFill>
                <a:srgbClr val="1F497D"/>
              </a:solidFill>
              <a:latin typeface="Calibri"/>
            </a:endParaRPr>
          </a:p>
          <a:p>
            <a:pPr marL="513257" indent="-513257" defTabSz="684344">
              <a:defRPr/>
            </a:pPr>
            <a:r>
              <a:rPr lang="en-US" sz="2994" dirty="0">
                <a:solidFill>
                  <a:srgbClr val="1F497D"/>
                </a:solidFill>
                <a:latin typeface="Calibri"/>
              </a:rPr>
              <a:t>General Manager: Projects</a:t>
            </a:r>
          </a:p>
          <a:p>
            <a:pPr marL="1112058" lvl="1" indent="-427716" defTabSz="684344">
              <a:defRPr/>
            </a:pPr>
            <a:r>
              <a:rPr lang="en-US" sz="2994" dirty="0">
                <a:solidFill>
                  <a:srgbClr val="1F497D"/>
                </a:solidFill>
                <a:latin typeface="Calibri"/>
              </a:rPr>
              <a:t>William Malema : 011 403 1700</a:t>
            </a:r>
          </a:p>
          <a:p>
            <a:pPr marL="1112058" lvl="1" indent="-427716" defTabSz="684344">
              <a:defRPr/>
            </a:pPr>
            <a:r>
              <a:rPr lang="en-US" sz="2994" dirty="0">
                <a:solidFill>
                  <a:srgbClr val="1F497D"/>
                </a:solidFill>
                <a:latin typeface="Calibri"/>
                <a:hlinkClick r:id="rId2"/>
              </a:rPr>
              <a:t>williamm@fpmseta.org.za</a:t>
            </a:r>
            <a:r>
              <a:rPr lang="en-US" sz="2994" dirty="0">
                <a:solidFill>
                  <a:srgbClr val="1F497D"/>
                </a:solidFill>
                <a:latin typeface="Calibri"/>
              </a:rPr>
              <a:t> </a:t>
            </a:r>
          </a:p>
          <a:p>
            <a:pPr marL="684342" lvl="1" indent="0" defTabSz="684344">
              <a:buNone/>
              <a:defRPr/>
            </a:pPr>
            <a:endParaRPr lang="en-US" sz="2994" dirty="0">
              <a:solidFill>
                <a:srgbClr val="1F497D"/>
              </a:solidFill>
              <a:latin typeface="Calibri"/>
            </a:endParaRPr>
          </a:p>
          <a:p>
            <a:pPr marL="1198692" lvl="1" indent="-514350" defTabSz="684344">
              <a:buFontTx/>
              <a:buChar char="-"/>
              <a:defRPr/>
            </a:pPr>
            <a:endParaRPr lang="en-US" sz="2994" dirty="0">
              <a:solidFill>
                <a:srgbClr val="1F497D"/>
              </a:solidFill>
              <a:latin typeface="Calibri"/>
            </a:endParaRPr>
          </a:p>
          <a:p>
            <a:pPr marL="0" indent="0" defTabSz="684344">
              <a:buNone/>
              <a:defRPr/>
            </a:pPr>
            <a:r>
              <a:rPr lang="en-US" sz="2994" dirty="0">
                <a:solidFill>
                  <a:srgbClr val="1F497D"/>
                </a:solidFill>
                <a:latin typeface="Calibri"/>
              </a:rPr>
              <a:t> </a:t>
            </a:r>
          </a:p>
          <a:p>
            <a:pPr marL="1112058" lvl="1" indent="-427716" defTabSz="684344">
              <a:defRPr/>
            </a:pPr>
            <a:endParaRPr lang="en-US" sz="2994" dirty="0">
              <a:solidFill>
                <a:srgbClr val="1F497D"/>
              </a:solidFill>
              <a:latin typeface="Calibri"/>
            </a:endParaRPr>
          </a:p>
          <a:p>
            <a:pPr marL="513257" indent="-513257" defTabSz="684344">
              <a:defRPr/>
            </a:pPr>
            <a:endParaRPr lang="en-US" sz="2994" dirty="0">
              <a:solidFill>
                <a:srgbClr val="1F497D"/>
              </a:solidFill>
              <a:latin typeface="Calibri"/>
            </a:endParaRPr>
          </a:p>
          <a:p>
            <a:pPr marL="684360" lvl="1" indent="0" defTabSz="684344">
              <a:buNone/>
              <a:defRPr/>
            </a:pPr>
            <a:endParaRPr lang="en-US" sz="2994" dirty="0">
              <a:solidFill>
                <a:srgbClr val="1F497D"/>
              </a:solidFill>
              <a:latin typeface="Calibri"/>
            </a:endParaRPr>
          </a:p>
          <a:p>
            <a:pPr marL="684360" lvl="1" indent="0" defTabSz="684344">
              <a:buNone/>
              <a:defRPr/>
            </a:pPr>
            <a:endParaRPr lang="en-US" sz="2994" dirty="0">
              <a:solidFill>
                <a:srgbClr val="1F497D"/>
              </a:solidFill>
              <a:latin typeface="Calibri"/>
            </a:endParaRPr>
          </a:p>
          <a:p>
            <a:pPr marL="513257" indent="-513257" defTabSz="684344">
              <a:defRPr/>
            </a:pPr>
            <a:endParaRPr lang="en-US" sz="2994" dirty="0">
              <a:solidFill>
                <a:srgbClr val="1F497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690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991600" y="2520315"/>
            <a:ext cx="6430989" cy="5934655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5" name="Group 5"/>
          <p:cNvGrpSpPr/>
          <p:nvPr/>
        </p:nvGrpSpPr>
        <p:grpSpPr>
          <a:xfrm>
            <a:off x="13385464" y="2960593"/>
            <a:ext cx="4902536" cy="4938578"/>
            <a:chOff x="0" y="0"/>
            <a:chExt cx="1721018" cy="1451547"/>
          </a:xfrm>
          <a:solidFill>
            <a:srgbClr val="ACBF79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0567" y="9419196"/>
            <a:ext cx="3713233" cy="853516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12" name="Freeform 12"/>
          <p:cNvSpPr/>
          <p:nvPr/>
        </p:nvSpPr>
        <p:spPr>
          <a:xfrm>
            <a:off x="13350319" y="0"/>
            <a:ext cx="3124200" cy="7078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15" name="Freeform 15"/>
          <p:cNvSpPr/>
          <p:nvPr/>
        </p:nvSpPr>
        <p:spPr>
          <a:xfrm>
            <a:off x="2819400" y="9433484"/>
            <a:ext cx="2083588" cy="839228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18" name="Freeform 18"/>
          <p:cNvSpPr/>
          <p:nvPr/>
        </p:nvSpPr>
        <p:spPr>
          <a:xfrm>
            <a:off x="15794428" y="4762"/>
            <a:ext cx="1647699" cy="703066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endParaRPr lang="en-ZA"/>
          </a:p>
        </p:txBody>
      </p:sp>
      <p:sp>
        <p:nvSpPr>
          <p:cNvPr id="21" name="Freeform 21"/>
          <p:cNvSpPr/>
          <p:nvPr/>
        </p:nvSpPr>
        <p:spPr>
          <a:xfrm>
            <a:off x="4116078" y="9447772"/>
            <a:ext cx="2083588" cy="839228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sp>
        <p:nvSpPr>
          <p:cNvPr id="24" name="Freeform 24"/>
          <p:cNvSpPr/>
          <p:nvPr/>
        </p:nvSpPr>
        <p:spPr>
          <a:xfrm>
            <a:off x="16618277" y="-16072"/>
            <a:ext cx="1647699" cy="742950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endParaRPr lang="en-ZA"/>
          </a:p>
        </p:txBody>
      </p:sp>
      <p:grpSp>
        <p:nvGrpSpPr>
          <p:cNvPr id="26" name="Group 26"/>
          <p:cNvGrpSpPr/>
          <p:nvPr/>
        </p:nvGrpSpPr>
        <p:grpSpPr>
          <a:xfrm>
            <a:off x="9325212" y="2828398"/>
            <a:ext cx="5598656" cy="5237652"/>
            <a:chOff x="0" y="0"/>
            <a:chExt cx="6350000" cy="553212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9540365" y="2960593"/>
            <a:ext cx="5229123" cy="4938578"/>
            <a:chOff x="0" y="0"/>
            <a:chExt cx="4282440" cy="37084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l="-24251" r="-24251"/>
              </a:stretch>
            </a:blip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35" name="AutoShape 35"/>
          <p:cNvSpPr/>
          <p:nvPr/>
        </p:nvSpPr>
        <p:spPr>
          <a:xfrm rot="-3705113">
            <a:off x="14301451" y="6522576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6" name="AutoShape 36"/>
          <p:cNvSpPr/>
          <p:nvPr/>
        </p:nvSpPr>
        <p:spPr>
          <a:xfrm rot="-7186693">
            <a:off x="14263267" y="3658214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pic>
        <p:nvPicPr>
          <p:cNvPr id="37" name="Picture 36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16831660-E788-6448-6857-DFA84B05C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7" y="-74092"/>
            <a:ext cx="4393461" cy="3145018"/>
          </a:xfrm>
          <a:prstGeom prst="rect">
            <a:avLst/>
          </a:prstGeom>
        </p:spPr>
      </p:pic>
      <p:sp>
        <p:nvSpPr>
          <p:cNvPr id="2" name="TextBox 22">
            <a:extLst>
              <a:ext uri="{FF2B5EF4-FFF2-40B4-BE49-F238E27FC236}">
                <a16:creationId xmlns:a16="http://schemas.microsoft.com/office/drawing/2014/main" id="{D5442B98-E590-C619-7114-62C2E4FB90FA}"/>
              </a:ext>
            </a:extLst>
          </p:cNvPr>
          <p:cNvSpPr txBox="1"/>
          <p:nvPr/>
        </p:nvSpPr>
        <p:spPr>
          <a:xfrm>
            <a:off x="3928946" y="892893"/>
            <a:ext cx="7789916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500" b="1" dirty="0">
                <a:solidFill>
                  <a:srgbClr val="4F747F"/>
                </a:solidFill>
                <a:latin typeface="+mj-lt"/>
              </a:rPr>
              <a:t>TABLE OF CONTENT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4F5296-AEDF-B52F-0E45-6117C3F88F7C}"/>
              </a:ext>
            </a:extLst>
          </p:cNvPr>
          <p:cNvSpPr txBox="1"/>
          <p:nvPr/>
        </p:nvSpPr>
        <p:spPr>
          <a:xfrm>
            <a:off x="285764" y="2460114"/>
            <a:ext cx="8596409" cy="686341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000" dirty="0">
                <a:solidFill>
                  <a:srgbClr val="1F497D"/>
                </a:solidFill>
                <a:latin typeface="Calibri"/>
              </a:rPr>
              <a:t>Who is FP&amp;M SETA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000" dirty="0">
                <a:solidFill>
                  <a:srgbClr val="1F497D"/>
                </a:solidFill>
                <a:latin typeface="Calibri"/>
              </a:rPr>
              <a:t>DG window period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000" dirty="0">
                <a:solidFill>
                  <a:srgbClr val="1F497D"/>
                </a:solidFill>
                <a:latin typeface="Calibri"/>
              </a:rPr>
              <a:t>Application  criteria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000" dirty="0">
                <a:solidFill>
                  <a:srgbClr val="1F497D"/>
                </a:solidFill>
                <a:latin typeface="Calibri"/>
              </a:rPr>
              <a:t>Required Documents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000" dirty="0">
                <a:solidFill>
                  <a:srgbClr val="1F497D"/>
                </a:solidFill>
                <a:latin typeface="Calibri"/>
              </a:rPr>
              <a:t>Matters frequently identified by FP&amp;M SETA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000" dirty="0">
                <a:solidFill>
                  <a:srgbClr val="1F497D"/>
                </a:solidFill>
                <a:latin typeface="Calibri"/>
              </a:rPr>
              <a:t>Audit related matters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000" dirty="0">
                <a:solidFill>
                  <a:srgbClr val="1F497D"/>
                </a:solidFill>
                <a:latin typeface="Calibri"/>
              </a:rPr>
              <a:t>Application Status 09/02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000" dirty="0">
                <a:solidFill>
                  <a:srgbClr val="1F497D"/>
                </a:solidFill>
                <a:latin typeface="Calibri"/>
              </a:rPr>
              <a:t>FP&amp;M SETA targets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000" dirty="0">
                <a:solidFill>
                  <a:srgbClr val="1F497D"/>
                </a:solidFill>
                <a:latin typeface="Calibri"/>
              </a:rPr>
              <a:t>What comes after submission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4000" dirty="0">
                <a:solidFill>
                  <a:srgbClr val="1F497D"/>
                </a:solidFill>
                <a:latin typeface="Calibri"/>
              </a:rPr>
              <a:t>QCTO transitional arrangements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0967D5-E7AF-B965-E1CC-B885CEC9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22484B5E-23C1-5334-E379-0DD13B52CCBD}"/>
              </a:ext>
            </a:extLst>
          </p:cNvPr>
          <p:cNvSpPr/>
          <p:nvPr/>
        </p:nvSpPr>
        <p:spPr>
          <a:xfrm>
            <a:off x="1752600" y="994695"/>
            <a:ext cx="5146133" cy="2073975"/>
          </a:xfrm>
          <a:custGeom>
            <a:avLst/>
            <a:gdLst/>
            <a:ahLst/>
            <a:cxnLst/>
            <a:rect l="l" t="t" r="r" b="b"/>
            <a:pathLst>
              <a:path w="5146133" h="2073975">
                <a:moveTo>
                  <a:pt x="0" y="0"/>
                </a:moveTo>
                <a:lnTo>
                  <a:pt x="5146133" y="0"/>
                </a:lnTo>
                <a:lnTo>
                  <a:pt x="5146133" y="2073974"/>
                </a:lnTo>
                <a:lnTo>
                  <a:pt x="0" y="20739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6454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A0670198-5D32-79DD-9FB0-40E69AEA7CEE}"/>
              </a:ext>
            </a:extLst>
          </p:cNvPr>
          <p:cNvSpPr/>
          <p:nvPr/>
        </p:nvSpPr>
        <p:spPr>
          <a:xfrm rot="16200000">
            <a:off x="25718" y="-25717"/>
            <a:ext cx="4063365" cy="411480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FCE685-092E-387E-7A73-EC4D85DBC4F6}"/>
              </a:ext>
            </a:extLst>
          </p:cNvPr>
          <p:cNvSpPr txBox="1"/>
          <p:nvPr/>
        </p:nvSpPr>
        <p:spPr>
          <a:xfrm>
            <a:off x="1226758" y="4236027"/>
            <a:ext cx="6197816" cy="4300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9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-233" normalizeH="0" baseline="0" noProof="0" dirty="0">
                <a:ln>
                  <a:noFill/>
                </a:ln>
                <a:solidFill>
                  <a:srgbClr val="1D617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Thank</a:t>
            </a:r>
            <a:r>
              <a:rPr kumimoji="0" lang="en-US" sz="9600" b="0" i="0" u="none" strike="noStrike" kern="1200" cap="none" spc="-233" normalizeH="0" noProof="0" dirty="0">
                <a:ln>
                  <a:noFill/>
                </a:ln>
                <a:solidFill>
                  <a:srgbClr val="1D617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you</a:t>
            </a:r>
            <a:endParaRPr kumimoji="0" lang="en-US" sz="9600" b="0" i="0" u="none" strike="noStrike" kern="1200" cap="none" spc="-233" normalizeH="0" baseline="0" noProof="0" dirty="0">
              <a:ln>
                <a:noFill/>
              </a:ln>
              <a:solidFill>
                <a:srgbClr val="1D617A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79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-233" normalizeH="0" baseline="0" noProof="0" dirty="0">
                <a:ln>
                  <a:noFill/>
                </a:ln>
                <a:solidFill>
                  <a:srgbClr val="1D617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 &amp; A</a:t>
            </a:r>
          </a:p>
        </p:txBody>
      </p:sp>
      <p:pic>
        <p:nvPicPr>
          <p:cNvPr id="7" name="Picture 6" descr="Photo portrait of young man in wheelchair learning leathermaking craft in leatherworkers workshop copy space">
            <a:extLst>
              <a:ext uri="{FF2B5EF4-FFF2-40B4-BE49-F238E27FC236}">
                <a16:creationId xmlns:a16="http://schemas.microsoft.com/office/drawing/2014/main" id="{A10905EA-E9FE-0D90-21E8-BA2F89669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638300"/>
            <a:ext cx="955329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9">
            <a:extLst>
              <a:ext uri="{FF2B5EF4-FFF2-40B4-BE49-F238E27FC236}">
                <a16:creationId xmlns:a16="http://schemas.microsoft.com/office/drawing/2014/main" id="{AB66058D-A27B-C545-5398-6475A0D362AB}"/>
              </a:ext>
            </a:extLst>
          </p:cNvPr>
          <p:cNvSpPr/>
          <p:nvPr/>
        </p:nvSpPr>
        <p:spPr>
          <a:xfrm rot="5400000">
            <a:off x="14198917" y="6094478"/>
            <a:ext cx="4063365" cy="411480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639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BF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16200000">
            <a:off x="10094482" y="2093482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16200000">
            <a:off x="10798165" y="329207"/>
            <a:ext cx="6196442" cy="5614228"/>
          </a:xfrm>
          <a:custGeom>
            <a:avLst/>
            <a:gdLst/>
            <a:ahLst/>
            <a:cxnLst/>
            <a:rect l="l" t="t" r="r" b="b"/>
            <a:pathLst>
              <a:path w="1631985" h="1451547">
                <a:moveTo>
                  <a:pt x="0" y="0"/>
                </a:moveTo>
                <a:lnTo>
                  <a:pt x="1631985" y="0"/>
                </a:lnTo>
                <a:lnTo>
                  <a:pt x="1631985" y="1451547"/>
                </a:lnTo>
                <a:lnTo>
                  <a:pt x="0" y="1451547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-152400" y="9486899"/>
            <a:ext cx="4088661" cy="790575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349311" y="9068828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5050237" y="9068828"/>
            <a:ext cx="2569763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7"/>
          <p:cNvGrpSpPr/>
          <p:nvPr/>
        </p:nvGrpSpPr>
        <p:grpSpPr>
          <a:xfrm rot="-5400000">
            <a:off x="10593203" y="2482402"/>
            <a:ext cx="6709253" cy="5845101"/>
            <a:chOff x="0" y="0"/>
            <a:chExt cx="6350000" cy="5532120"/>
          </a:xfrm>
          <a:solidFill>
            <a:srgbClr val="ACBF79"/>
          </a:solidFill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AutoShape 19"/>
          <p:cNvSpPr/>
          <p:nvPr/>
        </p:nvSpPr>
        <p:spPr>
          <a:xfrm rot="1788959">
            <a:off x="13703365" y="1809816"/>
            <a:ext cx="3317663" cy="0"/>
          </a:xfrm>
          <a:prstGeom prst="line">
            <a:avLst/>
          </a:prstGeom>
          <a:ln w="85725" cap="flat">
            <a:solidFill>
              <a:srgbClr val="ACBF7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AutoShape 20"/>
          <p:cNvSpPr/>
          <p:nvPr/>
        </p:nvSpPr>
        <p:spPr>
          <a:xfrm rot="9045464">
            <a:off x="10877874" y="1795575"/>
            <a:ext cx="3317663" cy="0"/>
          </a:xfrm>
          <a:prstGeom prst="line">
            <a:avLst/>
          </a:prstGeom>
          <a:ln w="85725" cap="flat">
            <a:solidFill>
              <a:srgbClr val="ACBF7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1369337" y="2427478"/>
            <a:ext cx="5156985" cy="5954948"/>
            <a:chOff x="0" y="0"/>
            <a:chExt cx="54991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t="-14868" b="-14868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533400" y="168419"/>
            <a:ext cx="9295495" cy="71221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F75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lang="en-US" sz="6000" b="1" dirty="0" err="1">
                <a:solidFill>
                  <a:srgbClr val="4F7580"/>
                </a:solidFill>
                <a:latin typeface="Calibri"/>
              </a:rPr>
              <a:t>ibre</a:t>
            </a:r>
            <a:r>
              <a:rPr lang="en-US" sz="6000" b="1" dirty="0">
                <a:solidFill>
                  <a:srgbClr val="4F7580"/>
                </a:solidFill>
                <a:latin typeface="Calibri"/>
              </a:rPr>
              <a:t> Processing &amp; Manufacturing Sector Education and Training Authority (FP&amp;M SETA)</a:t>
            </a:r>
          </a:p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4F75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F75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one of </a:t>
            </a:r>
            <a:r>
              <a:rPr lang="en-US" sz="6000" b="1" dirty="0">
                <a:solidFill>
                  <a:srgbClr val="4F7580"/>
                </a:solidFill>
                <a:latin typeface="Calibri"/>
              </a:rPr>
              <a:t>the 21 SETAs in the country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ague Spartan"/>
              <a:ea typeface="+mn-ea"/>
              <a:cs typeface="+mn-cs"/>
            </a:endParaRPr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82A7E4E1-4698-6E82-67EC-9AE10D2A28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108" y="8912315"/>
            <a:ext cx="2020384" cy="14462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727014" y="960120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5898384" y="9601200"/>
            <a:ext cx="4905032" cy="839228"/>
          </a:xfrm>
          <a:custGeom>
            <a:avLst/>
            <a:gdLst/>
            <a:ahLst/>
            <a:cxnLst/>
            <a:rect l="l" t="t" r="r" b="b"/>
            <a:pathLst>
              <a:path w="1291860" h="221031">
                <a:moveTo>
                  <a:pt x="203200" y="0"/>
                </a:moveTo>
                <a:lnTo>
                  <a:pt x="1291860" y="0"/>
                </a:lnTo>
                <a:lnTo>
                  <a:pt x="1088660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5244191" y="9411728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6854601" y="9411728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-613741" y="9601200"/>
            <a:ext cx="3970694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Freeform 38"/>
          <p:cNvSpPr/>
          <p:nvPr/>
        </p:nvSpPr>
        <p:spPr>
          <a:xfrm>
            <a:off x="2590800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Freeform 41"/>
          <p:cNvSpPr/>
          <p:nvPr/>
        </p:nvSpPr>
        <p:spPr>
          <a:xfrm>
            <a:off x="9937756" y="9411728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Freeform 44"/>
          <p:cNvSpPr/>
          <p:nvPr/>
        </p:nvSpPr>
        <p:spPr>
          <a:xfrm>
            <a:off x="4201210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6" name="Group 46"/>
          <p:cNvGrpSpPr/>
          <p:nvPr/>
        </p:nvGrpSpPr>
        <p:grpSpPr>
          <a:xfrm>
            <a:off x="1" y="-38100"/>
            <a:ext cx="18364199" cy="2096528"/>
            <a:chOff x="80822" y="128485"/>
            <a:chExt cx="4978236" cy="1210355"/>
          </a:xfrm>
          <a:solidFill>
            <a:srgbClr val="4F747F"/>
          </a:solidFill>
        </p:grpSpPr>
        <p:sp>
          <p:nvSpPr>
            <p:cNvPr id="47" name="Freeform 47"/>
            <p:cNvSpPr/>
            <p:nvPr/>
          </p:nvSpPr>
          <p:spPr>
            <a:xfrm>
              <a:off x="80822" y="128485"/>
              <a:ext cx="4978236" cy="1210355"/>
            </a:xfrm>
            <a:custGeom>
              <a:avLst/>
              <a:gdLst/>
              <a:ahLst/>
              <a:cxnLst/>
              <a:rect l="l" t="t" r="r" b="b"/>
              <a:pathLst>
                <a:path w="4978236" h="1210355">
                  <a:moveTo>
                    <a:pt x="0" y="0"/>
                  </a:moveTo>
                  <a:lnTo>
                    <a:pt x="4978236" y="0"/>
                  </a:lnTo>
                  <a:lnTo>
                    <a:pt x="4978236" y="1210355"/>
                  </a:lnTo>
                  <a:lnTo>
                    <a:pt x="0" y="121035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80822" y="144395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DF7978-36A0-951A-38FE-B9883831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790" y="350192"/>
            <a:ext cx="16544424" cy="1473895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cs typeface="Calibri" panose="020F0502020204030204" pitchFamily="34" charset="0"/>
              </a:rPr>
              <a:t>SUB SECTOR COVERAGE</a:t>
            </a: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47EF9FAB-0C10-3179-F8DE-321BD108D698}"/>
              </a:ext>
            </a:extLst>
          </p:cNvPr>
          <p:cNvSpPr/>
          <p:nvPr/>
        </p:nvSpPr>
        <p:spPr>
          <a:xfrm>
            <a:off x="46980" y="1988801"/>
            <a:ext cx="8676187" cy="7440949"/>
          </a:xfrm>
          <a:custGeom>
            <a:avLst/>
            <a:gdLst/>
            <a:ahLst/>
            <a:cxnLst/>
            <a:rect l="l" t="t" r="r" b="b"/>
            <a:pathLst>
              <a:path w="6385577" h="7393230">
                <a:moveTo>
                  <a:pt x="0" y="0"/>
                </a:moveTo>
                <a:lnTo>
                  <a:pt x="6385576" y="0"/>
                </a:lnTo>
                <a:lnTo>
                  <a:pt x="6385576" y="7393230"/>
                </a:lnTo>
                <a:lnTo>
                  <a:pt x="0" y="73932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Franklin Gothic Book" panose="020B0502020104020203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81275632-D1C6-73C6-B81B-B17749A9F60D}"/>
              </a:ext>
            </a:extLst>
          </p:cNvPr>
          <p:cNvSpPr txBox="1"/>
          <p:nvPr/>
        </p:nvSpPr>
        <p:spPr>
          <a:xfrm>
            <a:off x="10620071" y="2162511"/>
            <a:ext cx="1433989" cy="318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1D617A"/>
                </a:solidFill>
                <a:latin typeface="Franklin Gothic Book" panose="020B0503020102020204" pitchFamily="34" charset="0"/>
              </a:rPr>
              <a:t>OUR VISION</a:t>
            </a: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6965B3EE-6030-5B3F-C20D-8E5616A43A58}"/>
              </a:ext>
            </a:extLst>
          </p:cNvPr>
          <p:cNvSpPr txBox="1"/>
          <p:nvPr/>
        </p:nvSpPr>
        <p:spPr>
          <a:xfrm>
            <a:off x="10734981" y="2569060"/>
            <a:ext cx="6681233" cy="1080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2400" dirty="0">
                <a:solidFill>
                  <a:srgbClr val="7C7B7B"/>
                </a:solidFill>
                <a:latin typeface="Franklin Gothic Book" panose="020B0503020102020204" pitchFamily="34" charset="0"/>
              </a:rPr>
              <a:t>To be an innovative skills development partner supporting high-quality learning and development interventions towards global competitiveness, an inclusive economy and decent work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DB2E2DB0-EFA2-C37B-B5BB-54CEB43303B7}"/>
              </a:ext>
            </a:extLst>
          </p:cNvPr>
          <p:cNvSpPr txBox="1"/>
          <p:nvPr/>
        </p:nvSpPr>
        <p:spPr>
          <a:xfrm>
            <a:off x="9452966" y="3876187"/>
            <a:ext cx="1640800" cy="318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AEB759"/>
                </a:solidFill>
                <a:latin typeface="Franklin Gothic Book" panose="020B0503020102020204" pitchFamily="34" charset="0"/>
              </a:rPr>
              <a:t>OUR MISSION</a:t>
            </a: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ACEB4B49-A2C9-0434-B1EA-826447D92259}"/>
              </a:ext>
            </a:extLst>
          </p:cNvPr>
          <p:cNvSpPr txBox="1"/>
          <p:nvPr/>
        </p:nvSpPr>
        <p:spPr>
          <a:xfrm>
            <a:off x="9570107" y="4260454"/>
            <a:ext cx="7163227" cy="1077218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2400" dirty="0">
                <a:solidFill>
                  <a:srgbClr val="7C7B7B"/>
                </a:solidFill>
                <a:latin typeface="Franklin Gothic Book" panose="020B0503020102020204" pitchFamily="34" charset="0"/>
              </a:rPr>
              <a:t>To evolve as an agile and ethical institution that facilitates an efficient and effective skills development process contributing to the achievement of sector competitiveness, transformation and economic growth</a:t>
            </a:r>
          </a:p>
        </p:txBody>
      </p:sp>
      <p:sp>
        <p:nvSpPr>
          <p:cNvPr id="19" name="TextBox 21">
            <a:extLst>
              <a:ext uri="{FF2B5EF4-FFF2-40B4-BE49-F238E27FC236}">
                <a16:creationId xmlns:a16="http://schemas.microsoft.com/office/drawing/2014/main" id="{93733860-2ED8-2473-1385-8BB13A2D8A2B}"/>
              </a:ext>
            </a:extLst>
          </p:cNvPr>
          <p:cNvSpPr txBox="1"/>
          <p:nvPr/>
        </p:nvSpPr>
        <p:spPr>
          <a:xfrm>
            <a:off x="8232761" y="5572013"/>
            <a:ext cx="1537692" cy="318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7C7B7B"/>
                </a:solidFill>
                <a:latin typeface="Franklin Gothic Book" panose="020B0503020102020204" pitchFamily="34" charset="0"/>
              </a:rPr>
              <a:t>OUR VALUES</a:t>
            </a: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5526D0B5-4328-976E-0252-EE58CDAC6C1F}"/>
              </a:ext>
            </a:extLst>
          </p:cNvPr>
          <p:cNvSpPr txBox="1"/>
          <p:nvPr/>
        </p:nvSpPr>
        <p:spPr>
          <a:xfrm>
            <a:off x="8350245" y="5928792"/>
            <a:ext cx="7163227" cy="35009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b="1" dirty="0">
                <a:solidFill>
                  <a:srgbClr val="7C7B7B"/>
                </a:solidFill>
                <a:latin typeface="Franklin Gothic Book" panose="020B0503020102020204" pitchFamily="34" charset="0"/>
              </a:rPr>
              <a:t>FP&amp;M SETA is committed to living its values, which include:</a:t>
            </a:r>
          </a:p>
          <a:p>
            <a:pPr marL="323852" lvl="1" indent="-161926">
              <a:lnSpc>
                <a:spcPts val="2100"/>
              </a:lnSpc>
              <a:buFont typeface="Arial"/>
              <a:buChar char="•"/>
            </a:pPr>
            <a:r>
              <a:rPr lang="en-US" sz="2000" b="1" dirty="0">
                <a:solidFill>
                  <a:srgbClr val="7C7B7B"/>
                </a:solidFill>
                <a:latin typeface="Franklin Gothic Book" panose="020B0503020102020204" pitchFamily="34" charset="0"/>
              </a:rPr>
              <a:t>Integrity</a:t>
            </a:r>
            <a:r>
              <a:rPr lang="en-US" sz="2000" dirty="0">
                <a:solidFill>
                  <a:srgbClr val="7C7B7B"/>
                </a:solidFill>
                <a:latin typeface="Franklin Gothic Book" panose="020B0503020102020204" pitchFamily="34" charset="0"/>
              </a:rPr>
              <a:t> - </a:t>
            </a:r>
            <a:r>
              <a:rPr lang="en-US" sz="2000" dirty="0" err="1">
                <a:solidFill>
                  <a:srgbClr val="7C7B7B"/>
                </a:solidFill>
                <a:latin typeface="Franklin Gothic Book" panose="020B0503020102020204" pitchFamily="34" charset="0"/>
              </a:rPr>
              <a:t>Honouring</a:t>
            </a:r>
            <a:r>
              <a:rPr lang="en-US" sz="2000" dirty="0">
                <a:solidFill>
                  <a:srgbClr val="7C7B7B"/>
                </a:solidFill>
                <a:latin typeface="Franklin Gothic Book" panose="020B0503020102020204" pitchFamily="34" charset="0"/>
              </a:rPr>
              <a:t>  our mandate and doing what is right</a:t>
            </a:r>
          </a:p>
          <a:p>
            <a:pPr marL="323852" lvl="1" indent="-161926">
              <a:lnSpc>
                <a:spcPts val="2100"/>
              </a:lnSpc>
              <a:buFont typeface="Arial"/>
              <a:buChar char="•"/>
            </a:pPr>
            <a:r>
              <a:rPr lang="en-US" sz="2000" b="1" dirty="0">
                <a:solidFill>
                  <a:srgbClr val="7C7B7B"/>
                </a:solidFill>
                <a:latin typeface="Franklin Gothic Book" panose="020B0503020102020204" pitchFamily="34" charset="0"/>
              </a:rPr>
              <a:t>Accountability</a:t>
            </a:r>
            <a:r>
              <a:rPr lang="en-US" sz="2000" dirty="0">
                <a:solidFill>
                  <a:srgbClr val="7C7B7B"/>
                </a:solidFill>
                <a:latin typeface="Franklin Gothic Book" panose="020B0503020102020204" pitchFamily="34" charset="0"/>
              </a:rPr>
              <a:t> -  Clarifying and accepting responsibility  and delivering on our commitments</a:t>
            </a:r>
          </a:p>
          <a:p>
            <a:pPr marL="323852" lvl="1" indent="-161926">
              <a:lnSpc>
                <a:spcPts val="2100"/>
              </a:lnSpc>
              <a:buFont typeface="Arial"/>
              <a:buChar char="•"/>
            </a:pPr>
            <a:r>
              <a:rPr lang="en-US" sz="2000" b="1" dirty="0">
                <a:solidFill>
                  <a:srgbClr val="7C7B7B"/>
                </a:solidFill>
                <a:latin typeface="Franklin Gothic Book" panose="020B0503020102020204" pitchFamily="34" charset="0"/>
              </a:rPr>
              <a:t>Respect</a:t>
            </a:r>
            <a:r>
              <a:rPr lang="en-US" sz="2000" dirty="0">
                <a:solidFill>
                  <a:srgbClr val="7C7B7B"/>
                </a:solidFill>
                <a:latin typeface="Franklin Gothic Book" panose="020B0503020102020204" pitchFamily="34" charset="0"/>
              </a:rPr>
              <a:t> -  Driving delivery with respect to all our stakeholders, embracing openness, trust, teamwork, diversity and relationships that are mutually beneficial </a:t>
            </a:r>
          </a:p>
          <a:p>
            <a:pPr marL="323852" lvl="1" indent="-161926">
              <a:lnSpc>
                <a:spcPts val="2100"/>
              </a:lnSpc>
              <a:buFont typeface="Arial"/>
              <a:buChar char="•"/>
            </a:pPr>
            <a:r>
              <a:rPr lang="en-US" sz="2000" b="1" dirty="0">
                <a:solidFill>
                  <a:srgbClr val="7C7B7B"/>
                </a:solidFill>
                <a:latin typeface="Franklin Gothic Book" panose="020B0503020102020204" pitchFamily="34" charset="0"/>
              </a:rPr>
              <a:t>Service Excellence </a:t>
            </a:r>
            <a:r>
              <a:rPr lang="en-US" sz="2000" dirty="0">
                <a:solidFill>
                  <a:srgbClr val="7C7B7B"/>
                </a:solidFill>
                <a:latin typeface="Franklin Gothic Book" panose="020B0503020102020204" pitchFamily="34" charset="0"/>
              </a:rPr>
              <a:t>- Striving for the best service and delivering it with pride</a:t>
            </a:r>
          </a:p>
          <a:p>
            <a:pPr marL="323852" lvl="1" indent="-161926">
              <a:lnSpc>
                <a:spcPts val="2100"/>
              </a:lnSpc>
              <a:buFont typeface="Arial"/>
              <a:buChar char="•"/>
            </a:pPr>
            <a:r>
              <a:rPr lang="en-US" sz="2000" b="1" dirty="0">
                <a:solidFill>
                  <a:srgbClr val="7C7B7B"/>
                </a:solidFill>
                <a:latin typeface="Franklin Gothic Book" panose="020B0503020102020204" pitchFamily="34" charset="0"/>
              </a:rPr>
              <a:t>Inclusive, Sustainable, Socio-Economic Transformational Interventio</a:t>
            </a:r>
            <a:r>
              <a:rPr lang="en-US" sz="2000" dirty="0">
                <a:solidFill>
                  <a:srgbClr val="7C7B7B"/>
                </a:solidFill>
                <a:latin typeface="Franklin Gothic Book" panose="020B0503020102020204" pitchFamily="34" charset="0"/>
              </a:rPr>
              <a:t>ns - Driving and supporting interventions that are meaningful and that will impact positively on the </a:t>
            </a:r>
            <a:r>
              <a:rPr lang="en-US" sz="2000" dirty="0" err="1">
                <a:solidFill>
                  <a:srgbClr val="7C7B7B"/>
                </a:solidFill>
                <a:latin typeface="Franklin Gothic Book" panose="020B0503020102020204" pitchFamily="34" charset="0"/>
              </a:rPr>
              <a:t>realisation</a:t>
            </a:r>
            <a:r>
              <a:rPr lang="en-US" sz="2000" dirty="0">
                <a:solidFill>
                  <a:srgbClr val="7C7B7B"/>
                </a:solidFill>
                <a:latin typeface="Franklin Gothic Book" panose="020B0503020102020204" pitchFamily="34" charset="0"/>
              </a:rPr>
              <a:t> of economically independent individuals and communities</a:t>
            </a:r>
          </a:p>
        </p:txBody>
      </p:sp>
      <p:sp>
        <p:nvSpPr>
          <p:cNvPr id="21" name="TextBox 38">
            <a:extLst>
              <a:ext uri="{FF2B5EF4-FFF2-40B4-BE49-F238E27FC236}">
                <a16:creationId xmlns:a16="http://schemas.microsoft.com/office/drawing/2014/main" id="{01145D02-76A3-643F-B425-C688A4F7C646}"/>
              </a:ext>
            </a:extLst>
          </p:cNvPr>
          <p:cNvSpPr txBox="1"/>
          <p:nvPr/>
        </p:nvSpPr>
        <p:spPr>
          <a:xfrm>
            <a:off x="752967" y="4826338"/>
            <a:ext cx="339835" cy="3594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>
              <a:solidFill>
                <a:prstClr val="black"/>
              </a:solidFill>
              <a:latin typeface="Franklin Gothic Book" panose="020B0502020104020203"/>
            </a:endParaRP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30B25355-F8F9-A551-61A8-C4B2486C88CA}"/>
              </a:ext>
            </a:extLst>
          </p:cNvPr>
          <p:cNvSpPr txBox="1">
            <a:spLocks/>
          </p:cNvSpPr>
          <p:nvPr/>
        </p:nvSpPr>
        <p:spPr>
          <a:xfrm>
            <a:off x="16503031" y="9639688"/>
            <a:ext cx="157876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/>
            <a:fld id="{3A98EE3D-8CD1-4C3F-BD1C-C98C9596463C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pPr defTabSz="1371600"/>
              <a:t>4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2020104020203"/>
            </a:endParaRPr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C2054045-4371-5E56-DF51-B95CF352405D}"/>
              </a:ext>
            </a:extLst>
          </p:cNvPr>
          <p:cNvSpPr/>
          <p:nvPr/>
        </p:nvSpPr>
        <p:spPr>
          <a:xfrm>
            <a:off x="15745308" y="234467"/>
            <a:ext cx="2336488" cy="971865"/>
          </a:xfrm>
          <a:custGeom>
            <a:avLst/>
            <a:gdLst/>
            <a:ahLst/>
            <a:cxnLst/>
            <a:rect l="l" t="t" r="r" b="b"/>
            <a:pathLst>
              <a:path w="2336488" h="971865">
                <a:moveTo>
                  <a:pt x="0" y="0"/>
                </a:moveTo>
                <a:lnTo>
                  <a:pt x="2336488" y="0"/>
                </a:lnTo>
                <a:lnTo>
                  <a:pt x="2336488" y="971865"/>
                </a:lnTo>
                <a:lnTo>
                  <a:pt x="0" y="9718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59424"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85478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309C0-B73A-4A38-AC73-371D6835D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2D7D41C9-E670-136B-F6F4-349AB4699420}"/>
              </a:ext>
            </a:extLst>
          </p:cNvPr>
          <p:cNvSpPr/>
          <p:nvPr/>
        </p:nvSpPr>
        <p:spPr>
          <a:xfrm>
            <a:off x="1123950" y="1832029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9FF597CE-490A-4D82-E8EA-0CFDB7250460}"/>
              </a:ext>
            </a:extLst>
          </p:cNvPr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  <a:solidFill>
            <a:srgbClr val="ACBF79"/>
          </a:solidFill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8B827182-37B4-54DF-EA24-F4C775126F55}"/>
                </a:ext>
              </a:extLst>
            </p:cNvPr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6F93D755-FF2F-6938-8A32-E81CBE48FAB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Freeform 37">
            <a:extLst>
              <a:ext uri="{FF2B5EF4-FFF2-40B4-BE49-F238E27FC236}">
                <a16:creationId xmlns:a16="http://schemas.microsoft.com/office/drawing/2014/main" id="{A549BA24-225C-49BD-AB49-CB88CFC4D25A}"/>
              </a:ext>
            </a:extLst>
          </p:cNvPr>
          <p:cNvSpPr/>
          <p:nvPr/>
        </p:nvSpPr>
        <p:spPr>
          <a:xfrm>
            <a:off x="-1038153" y="0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BB8CF288-3E05-E30C-2E92-670F236B8CBC}"/>
              </a:ext>
            </a:extLst>
          </p:cNvPr>
          <p:cNvSpPr/>
          <p:nvPr/>
        </p:nvSpPr>
        <p:spPr>
          <a:xfrm>
            <a:off x="11727014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1AC20F52-7CF9-9140-FFD1-49BFD3BC93A2}"/>
              </a:ext>
            </a:extLst>
          </p:cNvPr>
          <p:cNvSpPr/>
          <p:nvPr/>
        </p:nvSpPr>
        <p:spPr>
          <a:xfrm>
            <a:off x="2479025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D3AF14B4-1E38-7C5F-5E35-4FE2409A61AC}"/>
              </a:ext>
            </a:extLst>
          </p:cNvPr>
          <p:cNvSpPr/>
          <p:nvPr/>
        </p:nvSpPr>
        <p:spPr>
          <a:xfrm>
            <a:off x="1524419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2A95A348-D06D-81E9-3D54-3D2EBBBA4FE3}"/>
              </a:ext>
            </a:extLst>
          </p:cNvPr>
          <p:cNvSpPr/>
          <p:nvPr/>
        </p:nvSpPr>
        <p:spPr>
          <a:xfrm>
            <a:off x="4089434" y="-1894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99B3806B-7E8A-3BAE-81D5-D6A58776DC6C}"/>
              </a:ext>
            </a:extLst>
          </p:cNvPr>
          <p:cNvSpPr/>
          <p:nvPr/>
        </p:nvSpPr>
        <p:spPr>
          <a:xfrm>
            <a:off x="16854601" y="92583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4F747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4" name="Group 54">
            <a:extLst>
              <a:ext uri="{FF2B5EF4-FFF2-40B4-BE49-F238E27FC236}">
                <a16:creationId xmlns:a16="http://schemas.microsoft.com/office/drawing/2014/main" id="{6A2F2EC7-7A93-31C2-4E99-509A4933F0FD}"/>
              </a:ext>
            </a:extLst>
          </p:cNvPr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72004B18-BABC-8620-20B3-F84B277AC70F}"/>
                </a:ext>
              </a:extLst>
            </p:cNvPr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AutoShape 57">
            <a:extLst>
              <a:ext uri="{FF2B5EF4-FFF2-40B4-BE49-F238E27FC236}">
                <a16:creationId xmlns:a16="http://schemas.microsoft.com/office/drawing/2014/main" id="{AE978637-B633-DAE2-2932-E7A7FF19B8F4}"/>
              </a:ext>
            </a:extLst>
          </p:cNvPr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AutoShape 58">
            <a:extLst>
              <a:ext uri="{FF2B5EF4-FFF2-40B4-BE49-F238E27FC236}">
                <a16:creationId xmlns:a16="http://schemas.microsoft.com/office/drawing/2014/main" id="{226C9E30-BB4B-FB7A-A259-6A1AF02D6913}"/>
              </a:ext>
            </a:extLst>
          </p:cNvPr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63">
            <a:extLst>
              <a:ext uri="{FF2B5EF4-FFF2-40B4-BE49-F238E27FC236}">
                <a16:creationId xmlns:a16="http://schemas.microsoft.com/office/drawing/2014/main" id="{C2163102-9574-704D-CB2C-366D6E6A5D48}"/>
              </a:ext>
            </a:extLst>
          </p:cNvPr>
          <p:cNvSpPr txBox="1"/>
          <p:nvPr/>
        </p:nvSpPr>
        <p:spPr>
          <a:xfrm>
            <a:off x="2104517" y="4496052"/>
            <a:ext cx="5816242" cy="952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white"/>
                </a:solidFill>
                <a:latin typeface="Calibri"/>
                <a:ea typeface="MS Mincho" panose="02020609040205080304" pitchFamily="49" charset="-128"/>
                <a:cs typeface="Calibri" panose="020F0502020204030204" pitchFamily="34" charset="0"/>
              </a:rPr>
              <a:t>DG Window period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Mincho" panose="02020609040205080304" pitchFamily="49" charset="-128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ext, businesscard, font, logo&#10;&#10;Description automatically generated">
            <a:extLst>
              <a:ext uri="{FF2B5EF4-FFF2-40B4-BE49-F238E27FC236}">
                <a16:creationId xmlns:a16="http://schemas.microsoft.com/office/drawing/2014/main" id="{38C60154-179F-6475-124A-982BC20506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" y="8922972"/>
            <a:ext cx="2020384" cy="14462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6DCB92-2437-E2EC-96B9-C1FF6BB52610}"/>
              </a:ext>
            </a:extLst>
          </p:cNvPr>
          <p:cNvSpPr txBox="1"/>
          <p:nvPr/>
        </p:nvSpPr>
        <p:spPr>
          <a:xfrm>
            <a:off x="8866931" y="3390900"/>
            <a:ext cx="8686800" cy="467820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000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DG window currently open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000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Closing </a:t>
            </a:r>
            <a:r>
              <a:rPr lang="en-GB" sz="4000" b="1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30 April 2024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000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Staff are available to assist regionally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000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No option of extension after closing date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Implementation of the project is from date of approval.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055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74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16200000">
            <a:off x="10094482" y="1570576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16200000">
            <a:off x="11246381" y="4860482"/>
            <a:ext cx="5402896" cy="5511342"/>
          </a:xfrm>
          <a:custGeom>
            <a:avLst/>
            <a:gdLst/>
            <a:ahLst/>
            <a:cxnLst/>
            <a:rect l="l" t="t" r="r" b="b"/>
            <a:pathLst>
              <a:path w="1631985" h="1451547">
                <a:moveTo>
                  <a:pt x="0" y="0"/>
                </a:moveTo>
                <a:lnTo>
                  <a:pt x="1631985" y="0"/>
                </a:lnTo>
                <a:lnTo>
                  <a:pt x="1631985" y="1451547"/>
                </a:lnTo>
                <a:lnTo>
                  <a:pt x="0" y="1451547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-9525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459138" y="90678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5188177" y="90667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7"/>
          <p:cNvGrpSpPr/>
          <p:nvPr/>
        </p:nvGrpSpPr>
        <p:grpSpPr>
          <a:xfrm rot="-5400000">
            <a:off x="10593203" y="1959497"/>
            <a:ext cx="6709253" cy="5845101"/>
            <a:chOff x="0" y="0"/>
            <a:chExt cx="6350000" cy="55321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0D737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AutoShape 19"/>
          <p:cNvSpPr/>
          <p:nvPr/>
        </p:nvSpPr>
        <p:spPr>
          <a:xfrm rot="-1715946">
            <a:off x="13698272" y="8383758"/>
            <a:ext cx="3317663" cy="0"/>
          </a:xfrm>
          <a:prstGeom prst="line">
            <a:avLst/>
          </a:prstGeom>
          <a:ln w="85725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AutoShape 20"/>
          <p:cNvSpPr/>
          <p:nvPr/>
        </p:nvSpPr>
        <p:spPr>
          <a:xfrm rot="-8950593">
            <a:off x="10861563" y="8328653"/>
            <a:ext cx="3317663" cy="0"/>
          </a:xfrm>
          <a:prstGeom prst="line">
            <a:avLst/>
          </a:prstGeom>
          <a:ln w="85725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1369337" y="1904574"/>
            <a:ext cx="5156985" cy="5954948"/>
            <a:chOff x="0" y="0"/>
            <a:chExt cx="54991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3"/>
              <a:stretch>
                <a:fillRect l="-26453" r="-46756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24">
            <a:extLst>
              <a:ext uri="{FF2B5EF4-FFF2-40B4-BE49-F238E27FC236}">
                <a16:creationId xmlns:a16="http://schemas.microsoft.com/office/drawing/2014/main" id="{8416DD0F-46EA-F2F1-4321-E13B46523289}"/>
              </a:ext>
            </a:extLst>
          </p:cNvPr>
          <p:cNvSpPr txBox="1"/>
          <p:nvPr/>
        </p:nvSpPr>
        <p:spPr>
          <a:xfrm>
            <a:off x="605279" y="57793"/>
            <a:ext cx="11830217" cy="966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criteria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/>
              <a:ea typeface="+mn-ea"/>
              <a:cs typeface="+mn-cs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742D2A30-5BA7-5584-73E0-5BADC4422C9E}"/>
              </a:ext>
            </a:extLst>
          </p:cNvPr>
          <p:cNvSpPr txBox="1"/>
          <p:nvPr/>
        </p:nvSpPr>
        <p:spPr>
          <a:xfrm>
            <a:off x="159521" y="2145462"/>
            <a:ext cx="10170194" cy="3917612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90488" rIns="0" bIns="0" rtlCol="0">
            <a:spAutoFit/>
          </a:bodyPr>
          <a:lstStyle/>
          <a:p>
            <a:pPr marL="361950" marR="7620" indent="-342900">
              <a:lnSpc>
                <a:spcPts val="4545"/>
              </a:lnSpc>
              <a:spcBef>
                <a:spcPts val="713"/>
              </a:spcBef>
              <a:buFont typeface="Wingdings" panose="05000000000000000000" pitchFamily="2" charset="2"/>
              <a:buChar char="§"/>
              <a:tabLst>
                <a:tab pos="5784531" algn="l"/>
              </a:tabLst>
            </a:pPr>
            <a:r>
              <a:rPr lang="en-US" sz="4400" dirty="0">
                <a:solidFill>
                  <a:prstClr val="black"/>
                </a:solidFill>
                <a:cs typeface="Calibri" panose="020F0502020204030204" pitchFamily="34" charset="0"/>
              </a:rPr>
              <a:t>Any registered organisation</a:t>
            </a:r>
          </a:p>
          <a:p>
            <a:pPr marL="361950" marR="7620" indent="-342900">
              <a:lnSpc>
                <a:spcPts val="4545"/>
              </a:lnSpc>
              <a:spcBef>
                <a:spcPts val="713"/>
              </a:spcBef>
              <a:buFont typeface="Wingdings" panose="05000000000000000000" pitchFamily="2" charset="2"/>
              <a:buChar char="§"/>
              <a:tabLst>
                <a:tab pos="5784531" algn="l"/>
              </a:tabLst>
            </a:pPr>
            <a:r>
              <a:rPr lang="en-US" sz="4400" dirty="0">
                <a:solidFill>
                  <a:prstClr val="black"/>
                </a:solidFill>
                <a:cs typeface="Calibri" panose="020F0502020204030204" pitchFamily="34" charset="0"/>
              </a:rPr>
              <a:t>Proof of registration must still be active</a:t>
            </a:r>
          </a:p>
          <a:p>
            <a:pPr marL="361950" marR="7620" indent="-342900">
              <a:lnSpc>
                <a:spcPts val="4545"/>
              </a:lnSpc>
              <a:spcBef>
                <a:spcPts val="713"/>
              </a:spcBef>
              <a:buFont typeface="Wingdings" panose="05000000000000000000" pitchFamily="2" charset="2"/>
              <a:buChar char="§"/>
              <a:tabLst>
                <a:tab pos="5784531" algn="l"/>
              </a:tabLst>
            </a:pPr>
            <a:r>
              <a:rPr lang="en-US" sz="4400" dirty="0">
                <a:solidFill>
                  <a:prstClr val="black"/>
                </a:solidFill>
                <a:cs typeface="Calibri" panose="020F0502020204030204" pitchFamily="34" charset="0"/>
              </a:rPr>
              <a:t>Applying for training linked to our sectors</a:t>
            </a:r>
          </a:p>
          <a:p>
            <a:pPr marL="361950" marR="7620" indent="-342900">
              <a:lnSpc>
                <a:spcPts val="4545"/>
              </a:lnSpc>
              <a:spcBef>
                <a:spcPts val="713"/>
              </a:spcBef>
              <a:buFont typeface="Wingdings" panose="05000000000000000000" pitchFamily="2" charset="2"/>
              <a:buChar char="§"/>
              <a:tabLst>
                <a:tab pos="5784531" algn="l"/>
              </a:tabLst>
            </a:pPr>
            <a:r>
              <a:rPr lang="en-US" sz="4400" dirty="0">
                <a:solidFill>
                  <a:prstClr val="black"/>
                </a:solidFill>
                <a:cs typeface="Calibri" panose="020F0502020204030204" pitchFamily="34" charset="0"/>
              </a:rPr>
              <a:t>Organisation that is open to comply with requirements of FP&amp;M SETA</a:t>
            </a:r>
          </a:p>
          <a:p>
            <a:pPr marL="361950" marR="7620" indent="-342900">
              <a:lnSpc>
                <a:spcPts val="4545"/>
              </a:lnSpc>
              <a:spcBef>
                <a:spcPts val="713"/>
              </a:spcBef>
              <a:buFont typeface="Wingdings" panose="05000000000000000000" pitchFamily="2" charset="2"/>
              <a:buChar char="§"/>
              <a:tabLst>
                <a:tab pos="5784531" algn="l"/>
              </a:tabLst>
            </a:pPr>
            <a:r>
              <a:rPr lang="en-US" sz="4400" dirty="0">
                <a:solidFill>
                  <a:prstClr val="black"/>
                </a:solidFill>
                <a:cs typeface="Calibri" panose="020F0502020204030204" pitchFamily="34" charset="0"/>
              </a:rPr>
              <a:t>Closing date </a:t>
            </a:r>
            <a:r>
              <a:rPr lang="en-US" sz="4400" b="1" dirty="0">
                <a:solidFill>
                  <a:prstClr val="black"/>
                </a:solidFill>
                <a:cs typeface="Calibri" panose="020F0502020204030204" pitchFamily="34" charset="0"/>
              </a:rPr>
              <a:t>30 April 2024</a:t>
            </a:r>
            <a:endParaRPr sz="440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142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74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16200000">
            <a:off x="10094482" y="1570576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16200000">
            <a:off x="11246381" y="4860482"/>
            <a:ext cx="5402896" cy="5511342"/>
          </a:xfrm>
          <a:custGeom>
            <a:avLst/>
            <a:gdLst/>
            <a:ahLst/>
            <a:cxnLst/>
            <a:rect l="l" t="t" r="r" b="b"/>
            <a:pathLst>
              <a:path w="1631985" h="1451547">
                <a:moveTo>
                  <a:pt x="0" y="0"/>
                </a:moveTo>
                <a:lnTo>
                  <a:pt x="1631985" y="0"/>
                </a:lnTo>
                <a:lnTo>
                  <a:pt x="1631985" y="1451547"/>
                </a:lnTo>
                <a:lnTo>
                  <a:pt x="0" y="1451547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-9525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459138" y="90678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5188177" y="90667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7"/>
          <p:cNvGrpSpPr/>
          <p:nvPr/>
        </p:nvGrpSpPr>
        <p:grpSpPr>
          <a:xfrm rot="-5400000">
            <a:off x="10593203" y="1959497"/>
            <a:ext cx="6709253" cy="5845101"/>
            <a:chOff x="0" y="0"/>
            <a:chExt cx="6350000" cy="55321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0D737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AutoShape 19"/>
          <p:cNvSpPr/>
          <p:nvPr/>
        </p:nvSpPr>
        <p:spPr>
          <a:xfrm rot="-1715946">
            <a:off x="13698272" y="8383758"/>
            <a:ext cx="3317663" cy="0"/>
          </a:xfrm>
          <a:prstGeom prst="line">
            <a:avLst/>
          </a:prstGeom>
          <a:ln w="85725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AutoShape 20"/>
          <p:cNvSpPr/>
          <p:nvPr/>
        </p:nvSpPr>
        <p:spPr>
          <a:xfrm rot="-8950593">
            <a:off x="10861563" y="8328653"/>
            <a:ext cx="3317663" cy="0"/>
          </a:xfrm>
          <a:prstGeom prst="line">
            <a:avLst/>
          </a:prstGeom>
          <a:ln w="85725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1369337" y="1904574"/>
            <a:ext cx="5156985" cy="5954948"/>
            <a:chOff x="0" y="0"/>
            <a:chExt cx="54991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3"/>
              <a:stretch>
                <a:fillRect l="-26453" r="-46756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24">
            <a:extLst>
              <a:ext uri="{FF2B5EF4-FFF2-40B4-BE49-F238E27FC236}">
                <a16:creationId xmlns:a16="http://schemas.microsoft.com/office/drawing/2014/main" id="{8416DD0F-46EA-F2F1-4321-E13B46523289}"/>
              </a:ext>
            </a:extLst>
          </p:cNvPr>
          <p:cNvSpPr txBox="1"/>
          <p:nvPr/>
        </p:nvSpPr>
        <p:spPr>
          <a:xfrm>
            <a:off x="605279" y="57793"/>
            <a:ext cx="11830217" cy="972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criteria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/>
              <a:ea typeface="+mn-ea"/>
              <a:cs typeface="+mn-cs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742D2A30-5BA7-5584-73E0-5BADC4422C9E}"/>
              </a:ext>
            </a:extLst>
          </p:cNvPr>
          <p:cNvSpPr txBox="1"/>
          <p:nvPr/>
        </p:nvSpPr>
        <p:spPr>
          <a:xfrm>
            <a:off x="159521" y="2145462"/>
            <a:ext cx="10170194" cy="2981458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90488" rIns="0" bIns="0" rtlCol="0">
            <a:spAutoFit/>
          </a:bodyPr>
          <a:lstStyle/>
          <a:p>
            <a:pPr marL="360997" indent="-342900">
              <a:lnSpc>
                <a:spcPts val="4538"/>
              </a:lnSpc>
              <a:buFont typeface="Wingdings" panose="05000000000000000000" pitchFamily="2" charset="2"/>
              <a:buChar char="§"/>
              <a:tabLst>
                <a:tab pos="1003935" algn="l"/>
                <a:tab pos="1004888" algn="l"/>
              </a:tabLst>
            </a:pPr>
            <a:r>
              <a:rPr lang="en-US" sz="4400" dirty="0">
                <a:solidFill>
                  <a:prstClr val="black"/>
                </a:solidFill>
                <a:cs typeface="Calibri" panose="020F0502020204030204" pitchFamily="34" charset="0"/>
              </a:rPr>
              <a:t>Online application (www.fpmseta.org.za)</a:t>
            </a:r>
          </a:p>
          <a:p>
            <a:pPr marL="360997" indent="-342900">
              <a:lnSpc>
                <a:spcPts val="4538"/>
              </a:lnSpc>
              <a:buFont typeface="Wingdings" panose="05000000000000000000" pitchFamily="2" charset="2"/>
              <a:buChar char="§"/>
              <a:tabLst>
                <a:tab pos="1003935" algn="l"/>
                <a:tab pos="1004888" algn="l"/>
              </a:tabLst>
            </a:pPr>
            <a:r>
              <a:rPr lang="en-US" sz="4400" dirty="0">
                <a:solidFill>
                  <a:prstClr val="black"/>
                </a:solidFill>
                <a:cs typeface="Calibri" panose="020F0502020204030204" pitchFamily="34" charset="0"/>
              </a:rPr>
              <a:t>Closing date is </a:t>
            </a:r>
            <a:r>
              <a:rPr lang="en-US" sz="4400" b="1" dirty="0">
                <a:solidFill>
                  <a:prstClr val="black"/>
                </a:solidFill>
                <a:cs typeface="Calibri" panose="020F0502020204030204" pitchFamily="34" charset="0"/>
              </a:rPr>
              <a:t>30 April 2024</a:t>
            </a:r>
          </a:p>
          <a:p>
            <a:pPr marL="360997" indent="-342900">
              <a:lnSpc>
                <a:spcPts val="4538"/>
              </a:lnSpc>
              <a:buFont typeface="Wingdings" panose="05000000000000000000" pitchFamily="2" charset="2"/>
              <a:buChar char="§"/>
              <a:tabLst>
                <a:tab pos="1003935" algn="l"/>
                <a:tab pos="1004888" algn="l"/>
              </a:tabLst>
            </a:pPr>
            <a:r>
              <a:rPr lang="en-US" sz="4400" dirty="0">
                <a:solidFill>
                  <a:prstClr val="black"/>
                </a:solidFill>
                <a:cs typeface="Calibri" panose="020F0502020204030204" pitchFamily="34" charset="0"/>
              </a:rPr>
              <a:t>1st time applications will need N-number if they are not paying levy. </a:t>
            </a:r>
          </a:p>
          <a:p>
            <a:pPr marL="360997" indent="-342900">
              <a:lnSpc>
                <a:spcPts val="4538"/>
              </a:lnSpc>
              <a:buFont typeface="Wingdings" panose="05000000000000000000" pitchFamily="2" charset="2"/>
              <a:buChar char="§"/>
              <a:tabLst>
                <a:tab pos="1003935" algn="l"/>
                <a:tab pos="1004888" algn="l"/>
              </a:tabLst>
            </a:pPr>
            <a:r>
              <a:rPr lang="en-US" sz="4400" dirty="0">
                <a:solidFill>
                  <a:prstClr val="black"/>
                </a:solidFill>
                <a:cs typeface="Calibri" panose="020F0502020204030204" pitchFamily="34" charset="0"/>
              </a:rPr>
              <a:t>Contact Regional Office to get N-number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74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16200000">
            <a:off x="10094482" y="1570576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16200000">
            <a:off x="11246381" y="4860482"/>
            <a:ext cx="5402896" cy="5511342"/>
          </a:xfrm>
          <a:custGeom>
            <a:avLst/>
            <a:gdLst/>
            <a:ahLst/>
            <a:cxnLst/>
            <a:rect l="l" t="t" r="r" b="b"/>
            <a:pathLst>
              <a:path w="1631985" h="1451547">
                <a:moveTo>
                  <a:pt x="0" y="0"/>
                </a:moveTo>
                <a:lnTo>
                  <a:pt x="1631985" y="0"/>
                </a:lnTo>
                <a:lnTo>
                  <a:pt x="1631985" y="1451547"/>
                </a:lnTo>
                <a:lnTo>
                  <a:pt x="0" y="1451547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-9525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459138" y="90678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5188177" y="90667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7"/>
          <p:cNvGrpSpPr/>
          <p:nvPr/>
        </p:nvGrpSpPr>
        <p:grpSpPr>
          <a:xfrm rot="-5400000">
            <a:off x="10593203" y="1959497"/>
            <a:ext cx="6709253" cy="5845101"/>
            <a:chOff x="0" y="0"/>
            <a:chExt cx="6350000" cy="55321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0D737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AutoShape 19"/>
          <p:cNvSpPr/>
          <p:nvPr/>
        </p:nvSpPr>
        <p:spPr>
          <a:xfrm rot="-1715946">
            <a:off x="13698272" y="8383758"/>
            <a:ext cx="3317663" cy="0"/>
          </a:xfrm>
          <a:prstGeom prst="line">
            <a:avLst/>
          </a:prstGeom>
          <a:ln w="85725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AutoShape 20"/>
          <p:cNvSpPr/>
          <p:nvPr/>
        </p:nvSpPr>
        <p:spPr>
          <a:xfrm rot="-8950593">
            <a:off x="10861563" y="8328653"/>
            <a:ext cx="3317663" cy="0"/>
          </a:xfrm>
          <a:prstGeom prst="line">
            <a:avLst/>
          </a:prstGeom>
          <a:ln w="85725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1369337" y="1904574"/>
            <a:ext cx="5156985" cy="5954948"/>
            <a:chOff x="0" y="0"/>
            <a:chExt cx="54991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3"/>
              <a:stretch>
                <a:fillRect l="-26453" r="-46756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24">
            <a:extLst>
              <a:ext uri="{FF2B5EF4-FFF2-40B4-BE49-F238E27FC236}">
                <a16:creationId xmlns:a16="http://schemas.microsoft.com/office/drawing/2014/main" id="{8416DD0F-46EA-F2F1-4321-E13B46523289}"/>
              </a:ext>
            </a:extLst>
          </p:cNvPr>
          <p:cNvSpPr txBox="1"/>
          <p:nvPr/>
        </p:nvSpPr>
        <p:spPr>
          <a:xfrm>
            <a:off x="605279" y="57793"/>
            <a:ext cx="11830217" cy="966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white"/>
                </a:solidFill>
                <a:latin typeface="Calibri"/>
              </a:rPr>
              <a:t>Required Documents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/>
              <a:ea typeface="+mn-ea"/>
              <a:cs typeface="+mn-cs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742D2A30-5BA7-5584-73E0-5BADC4422C9E}"/>
              </a:ext>
            </a:extLst>
          </p:cNvPr>
          <p:cNvSpPr txBox="1"/>
          <p:nvPr/>
        </p:nvSpPr>
        <p:spPr>
          <a:xfrm>
            <a:off x="345406" y="2937784"/>
            <a:ext cx="10170194" cy="6495241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90488" rIns="0" bIns="0" rtlCol="0">
            <a:spAutoFit/>
          </a:bodyPr>
          <a:lstStyle/>
          <a:p>
            <a:pPr marL="361950" marR="7620" indent="-342900">
              <a:lnSpc>
                <a:spcPts val="4545"/>
              </a:lnSpc>
              <a:spcBef>
                <a:spcPts val="713"/>
              </a:spcBef>
              <a:buFont typeface="Wingdings" panose="05000000000000000000" pitchFamily="2" charset="2"/>
              <a:buChar char="§"/>
              <a:tabLst>
                <a:tab pos="5784531" algn="l"/>
              </a:tabLst>
            </a:pPr>
            <a:r>
              <a:rPr lang="en-US" sz="4400" spc="-30" dirty="0">
                <a:solidFill>
                  <a:srgbClr val="1F3863"/>
                </a:solidFill>
                <a:cs typeface="Calibri" panose="020F0502020204030204" pitchFamily="34" charset="0"/>
              </a:rPr>
              <a:t>Appointment letter</a:t>
            </a:r>
          </a:p>
          <a:p>
            <a:pPr marL="361950" marR="7620" indent="-342900">
              <a:lnSpc>
                <a:spcPts val="4545"/>
              </a:lnSpc>
              <a:spcBef>
                <a:spcPts val="713"/>
              </a:spcBef>
              <a:buFont typeface="Wingdings" panose="05000000000000000000" pitchFamily="2" charset="2"/>
              <a:buChar char="§"/>
              <a:tabLst>
                <a:tab pos="5784531" algn="l"/>
              </a:tabLst>
            </a:pPr>
            <a:r>
              <a:rPr lang="en-US" sz="4400" spc="-30" dirty="0">
                <a:solidFill>
                  <a:srgbClr val="1F3863"/>
                </a:solidFill>
                <a:cs typeface="Calibri" panose="020F0502020204030204" pitchFamily="34" charset="0"/>
              </a:rPr>
              <a:t>Proof of registration as an organisation</a:t>
            </a:r>
            <a:endParaRPr sz="44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360998" indent="-342900">
              <a:lnSpc>
                <a:spcPts val="4208"/>
              </a:lnSpc>
              <a:buFont typeface="Wingdings" panose="05000000000000000000" pitchFamily="2" charset="2"/>
              <a:buChar char="§"/>
              <a:tabLst>
                <a:tab pos="1245870" algn="l"/>
                <a:tab pos="1246823" algn="l"/>
              </a:tabLst>
            </a:pPr>
            <a:r>
              <a:rPr lang="en-US" sz="4400" spc="-15" dirty="0">
                <a:solidFill>
                  <a:srgbClr val="1F3863"/>
                </a:solidFill>
                <a:cs typeface="Calibri" panose="020F0502020204030204" pitchFamily="34" charset="0"/>
              </a:rPr>
              <a:t>Valid Tax clearance</a:t>
            </a:r>
            <a:endParaRPr sz="44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360997" indent="-342900">
              <a:lnSpc>
                <a:spcPts val="4538"/>
              </a:lnSpc>
              <a:buFont typeface="Wingdings" panose="05000000000000000000" pitchFamily="2" charset="2"/>
              <a:buChar char="§"/>
              <a:tabLst>
                <a:tab pos="1003935" algn="l"/>
                <a:tab pos="1004888" algn="l"/>
              </a:tabLst>
            </a:pPr>
            <a:r>
              <a:rPr lang="en-US" sz="4400" spc="-8" dirty="0">
                <a:solidFill>
                  <a:srgbClr val="1F3863"/>
                </a:solidFill>
                <a:cs typeface="Calibri" panose="020F0502020204030204" pitchFamily="34" charset="0"/>
              </a:rPr>
              <a:t>Valid Accreditation for what you are applying</a:t>
            </a:r>
            <a:endParaRPr sz="44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360998" indent="-342900">
              <a:lnSpc>
                <a:spcPts val="4538"/>
              </a:lnSpc>
              <a:buFont typeface="Wingdings" panose="05000000000000000000" pitchFamily="2" charset="2"/>
              <a:buChar char="§"/>
              <a:tabLst>
                <a:tab pos="1245870" algn="l"/>
                <a:tab pos="1246823" algn="l"/>
              </a:tabLst>
            </a:pPr>
            <a:r>
              <a:rPr lang="en-US" sz="4400" spc="-30" dirty="0">
                <a:solidFill>
                  <a:srgbClr val="1F3863"/>
                </a:solidFill>
                <a:cs typeface="Calibri" panose="020F0502020204030204" pitchFamily="34" charset="0"/>
              </a:rPr>
              <a:t>Valid BBBEE</a:t>
            </a:r>
          </a:p>
          <a:p>
            <a:pPr marL="360998" indent="-342900">
              <a:lnSpc>
                <a:spcPts val="4538"/>
              </a:lnSpc>
              <a:buFont typeface="Wingdings" panose="05000000000000000000" pitchFamily="2" charset="2"/>
              <a:buChar char="§"/>
              <a:tabLst>
                <a:tab pos="1245870" algn="l"/>
                <a:tab pos="1246823" algn="l"/>
              </a:tabLst>
            </a:pPr>
            <a:r>
              <a:rPr lang="en-US" sz="4400" spc="-30" dirty="0">
                <a:solidFill>
                  <a:srgbClr val="1F3863"/>
                </a:solidFill>
                <a:cs typeface="Calibri" panose="020F0502020204030204" pitchFamily="34" charset="0"/>
              </a:rPr>
              <a:t>Levy payers to submit their WSP and ATR</a:t>
            </a:r>
          </a:p>
          <a:p>
            <a:pPr marL="18098">
              <a:lnSpc>
                <a:spcPts val="4538"/>
              </a:lnSpc>
              <a:tabLst>
                <a:tab pos="1245870" algn="l"/>
                <a:tab pos="1246823" algn="l"/>
              </a:tabLst>
            </a:pPr>
            <a:endParaRPr lang="en-US" sz="4400" spc="-30" dirty="0">
              <a:solidFill>
                <a:srgbClr val="1F3863"/>
              </a:solidFill>
              <a:cs typeface="Calibri" panose="020F0502020204030204" pitchFamily="34" charset="0"/>
            </a:endParaRPr>
          </a:p>
          <a:p>
            <a:pPr marL="18098">
              <a:lnSpc>
                <a:spcPts val="4538"/>
              </a:lnSpc>
              <a:tabLst>
                <a:tab pos="1245870" algn="l"/>
                <a:tab pos="1246823" algn="l"/>
              </a:tabLst>
            </a:pPr>
            <a:r>
              <a:rPr lang="en-US" sz="4400" spc="-30" dirty="0">
                <a:solidFill>
                  <a:srgbClr val="1F3863"/>
                </a:solidFill>
                <a:cs typeface="Calibri" panose="020F0502020204030204" pitchFamily="34" charset="0"/>
              </a:rPr>
              <a:t>Documents to be in the following format </a:t>
            </a:r>
            <a:r>
              <a:rPr lang="en-ZA" sz="4400" spc="-30" dirty="0">
                <a:solidFill>
                  <a:srgbClr val="1F3863"/>
                </a:solidFill>
                <a:cs typeface="Calibri" panose="020F0502020204030204" pitchFamily="34" charset="0"/>
              </a:rPr>
              <a:t>.pdf OR .docx</a:t>
            </a:r>
            <a:endParaRPr lang="en-US" sz="4400" spc="-30" dirty="0">
              <a:solidFill>
                <a:srgbClr val="1F3863"/>
              </a:solidFill>
              <a:cs typeface="Calibri" panose="020F0502020204030204" pitchFamily="34" charset="0"/>
            </a:endParaRPr>
          </a:p>
          <a:p>
            <a:pPr marL="18098">
              <a:lnSpc>
                <a:spcPts val="4538"/>
              </a:lnSpc>
              <a:tabLst>
                <a:tab pos="1245870" algn="l"/>
                <a:tab pos="1246823" algn="l"/>
              </a:tabLst>
            </a:pPr>
            <a:r>
              <a:rPr lang="en-US" sz="4400" spc="-30" dirty="0">
                <a:solidFill>
                  <a:srgbClr val="1F3863"/>
                </a:solidFill>
                <a:cs typeface="Calibri" panose="020F0502020204030204" pitchFamily="34" charset="0"/>
              </a:rPr>
              <a:t>Closing date is </a:t>
            </a:r>
            <a:r>
              <a:rPr lang="en-US" sz="4400" b="1" spc="-30" dirty="0">
                <a:solidFill>
                  <a:srgbClr val="1F3863"/>
                </a:solidFill>
                <a:cs typeface="Calibri" panose="020F0502020204030204" pitchFamily="34" charset="0"/>
              </a:rPr>
              <a:t>30 April 2024</a:t>
            </a:r>
            <a:endParaRPr sz="440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496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74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16200000">
            <a:off x="10094482" y="1570576"/>
            <a:ext cx="7706695" cy="662294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16200000">
            <a:off x="11246381" y="4860482"/>
            <a:ext cx="5402896" cy="5511342"/>
          </a:xfrm>
          <a:custGeom>
            <a:avLst/>
            <a:gdLst/>
            <a:ahLst/>
            <a:cxnLst/>
            <a:rect l="l" t="t" r="r" b="b"/>
            <a:pathLst>
              <a:path w="1631985" h="1451547">
                <a:moveTo>
                  <a:pt x="0" y="0"/>
                </a:moveTo>
                <a:lnTo>
                  <a:pt x="1631985" y="0"/>
                </a:lnTo>
                <a:lnTo>
                  <a:pt x="1631985" y="1451547"/>
                </a:lnTo>
                <a:lnTo>
                  <a:pt x="0" y="1451547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-9525" y="9447772"/>
            <a:ext cx="4393461" cy="839228"/>
          </a:xfrm>
          <a:custGeom>
            <a:avLst/>
            <a:gdLst/>
            <a:ahLst/>
            <a:cxnLst/>
            <a:rect l="l" t="t" r="r" b="b"/>
            <a:pathLst>
              <a:path w="1157125" h="221031">
                <a:moveTo>
                  <a:pt x="203200" y="0"/>
                </a:moveTo>
                <a:lnTo>
                  <a:pt x="1157125" y="0"/>
                </a:lnTo>
                <a:lnTo>
                  <a:pt x="953925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459138" y="9067800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5188177" y="9066772"/>
            <a:ext cx="2664422" cy="1218172"/>
          </a:xfrm>
          <a:custGeom>
            <a:avLst/>
            <a:gdLst/>
            <a:ahLst/>
            <a:cxnLst/>
            <a:rect l="l" t="t" r="r" b="b"/>
            <a:pathLst>
              <a:path w="483446" h="221031">
                <a:moveTo>
                  <a:pt x="203200" y="0"/>
                </a:moveTo>
                <a:lnTo>
                  <a:pt x="483446" y="0"/>
                </a:lnTo>
                <a:lnTo>
                  <a:pt x="280246" y="221031"/>
                </a:lnTo>
                <a:lnTo>
                  <a:pt x="0" y="221031"/>
                </a:lnTo>
                <a:lnTo>
                  <a:pt x="203200" y="0"/>
                </a:lnTo>
                <a:close/>
              </a:path>
            </a:pathLst>
          </a:custGeom>
          <a:solidFill>
            <a:srgbClr val="ACBF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7"/>
          <p:cNvGrpSpPr/>
          <p:nvPr/>
        </p:nvGrpSpPr>
        <p:grpSpPr>
          <a:xfrm rot="-5400000">
            <a:off x="10593203" y="1959497"/>
            <a:ext cx="6709253" cy="5845101"/>
            <a:chOff x="0" y="0"/>
            <a:chExt cx="6350000" cy="55321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0D737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AutoShape 19"/>
          <p:cNvSpPr/>
          <p:nvPr/>
        </p:nvSpPr>
        <p:spPr>
          <a:xfrm rot="-1715946">
            <a:off x="13698272" y="8383758"/>
            <a:ext cx="3317663" cy="0"/>
          </a:xfrm>
          <a:prstGeom prst="line">
            <a:avLst/>
          </a:prstGeom>
          <a:ln w="85725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AutoShape 20"/>
          <p:cNvSpPr/>
          <p:nvPr/>
        </p:nvSpPr>
        <p:spPr>
          <a:xfrm rot="-8950593">
            <a:off x="10861563" y="8328653"/>
            <a:ext cx="3317663" cy="0"/>
          </a:xfrm>
          <a:prstGeom prst="line">
            <a:avLst/>
          </a:prstGeom>
          <a:ln w="85725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1369337" y="1904574"/>
            <a:ext cx="5156985" cy="5954948"/>
            <a:chOff x="0" y="0"/>
            <a:chExt cx="54991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3"/>
              <a:stretch>
                <a:fillRect l="-26453" r="-46756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24">
            <a:extLst>
              <a:ext uri="{FF2B5EF4-FFF2-40B4-BE49-F238E27FC236}">
                <a16:creationId xmlns:a16="http://schemas.microsoft.com/office/drawing/2014/main" id="{8416DD0F-46EA-F2F1-4321-E13B46523289}"/>
              </a:ext>
            </a:extLst>
          </p:cNvPr>
          <p:cNvSpPr txBox="1"/>
          <p:nvPr/>
        </p:nvSpPr>
        <p:spPr>
          <a:xfrm>
            <a:off x="605279" y="57793"/>
            <a:ext cx="11830217" cy="1992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white"/>
                </a:solidFill>
                <a:latin typeface="Calibri"/>
              </a:rPr>
              <a:t>Matters frequently identified by FP&amp;M SETA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/>
              <a:ea typeface="+mn-ea"/>
              <a:cs typeface="+mn-cs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742D2A30-5BA7-5584-73E0-5BADC4422C9E}"/>
              </a:ext>
            </a:extLst>
          </p:cNvPr>
          <p:cNvSpPr txBox="1"/>
          <p:nvPr/>
        </p:nvSpPr>
        <p:spPr>
          <a:xfrm>
            <a:off x="421606" y="2019300"/>
            <a:ext cx="10170194" cy="7891649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90488" rIns="0" bIns="0" rtlCol="0">
            <a:spAutoFit/>
          </a:bodyPr>
          <a:lstStyle/>
          <a:p>
            <a:pPr marL="361950" marR="7620" indent="-342900">
              <a:lnSpc>
                <a:spcPts val="4545"/>
              </a:lnSpc>
              <a:spcBef>
                <a:spcPts val="713"/>
              </a:spcBef>
              <a:buFont typeface="Wingdings" panose="05000000000000000000" pitchFamily="2" charset="2"/>
              <a:buChar char="§"/>
              <a:tabLst>
                <a:tab pos="5784531" algn="l"/>
              </a:tabLst>
            </a:pPr>
            <a:r>
              <a:rPr lang="en-US" sz="3600" spc="-30" dirty="0">
                <a:solidFill>
                  <a:srgbClr val="1F3863"/>
                </a:solidFill>
                <a:cs typeface="Calibri" panose="020F0502020204030204" pitchFamily="34" charset="0"/>
              </a:rPr>
              <a:t>Application not done</a:t>
            </a:r>
          </a:p>
          <a:p>
            <a:pPr marL="361950" marR="7620" indent="-342900">
              <a:lnSpc>
                <a:spcPts val="4545"/>
              </a:lnSpc>
              <a:spcBef>
                <a:spcPts val="713"/>
              </a:spcBef>
              <a:buFont typeface="Wingdings" panose="05000000000000000000" pitchFamily="2" charset="2"/>
              <a:buChar char="§"/>
              <a:tabLst>
                <a:tab pos="5784531" algn="l"/>
              </a:tabLst>
            </a:pPr>
            <a:r>
              <a:rPr lang="en-US" sz="3600" spc="-30" dirty="0">
                <a:solidFill>
                  <a:srgbClr val="1F3863"/>
                </a:solidFill>
                <a:cs typeface="Calibri" panose="020F0502020204030204" pitchFamily="34" charset="0"/>
              </a:rPr>
              <a:t>Application not submitted</a:t>
            </a:r>
          </a:p>
          <a:p>
            <a:pPr marL="361950" marR="7620" indent="-342900">
              <a:lnSpc>
                <a:spcPts val="4545"/>
              </a:lnSpc>
              <a:spcBef>
                <a:spcPts val="713"/>
              </a:spcBef>
              <a:buFont typeface="Wingdings" panose="05000000000000000000" pitchFamily="2" charset="2"/>
              <a:buChar char="§"/>
              <a:tabLst>
                <a:tab pos="5784531" algn="l"/>
              </a:tabLst>
            </a:pPr>
            <a:r>
              <a:rPr lang="en-US" sz="3600" spc="-30" dirty="0">
                <a:solidFill>
                  <a:srgbClr val="1F3863"/>
                </a:solidFill>
                <a:cs typeface="Calibri" panose="020F0502020204030204" pitchFamily="34" charset="0"/>
              </a:rPr>
              <a:t>Compliance documents not loaded</a:t>
            </a:r>
          </a:p>
          <a:p>
            <a:pPr marL="361950" marR="7620" indent="-342900">
              <a:lnSpc>
                <a:spcPts val="4545"/>
              </a:lnSpc>
              <a:spcBef>
                <a:spcPts val="713"/>
              </a:spcBef>
              <a:buFont typeface="Wingdings" panose="05000000000000000000" pitchFamily="2" charset="2"/>
              <a:buChar char="§"/>
              <a:tabLst>
                <a:tab pos="5784531" algn="l"/>
              </a:tabLst>
            </a:pPr>
            <a:r>
              <a:rPr lang="en-US" sz="3600" spc="-30" dirty="0">
                <a:solidFill>
                  <a:srgbClr val="1F3863"/>
                </a:solidFill>
                <a:cs typeface="Calibri" panose="020F0502020204030204" pitchFamily="34" charset="0"/>
              </a:rPr>
              <a:t>Expired documents submitted</a:t>
            </a:r>
          </a:p>
          <a:p>
            <a:pPr marL="361950" marR="7620" indent="-342900">
              <a:lnSpc>
                <a:spcPts val="4545"/>
              </a:lnSpc>
              <a:spcBef>
                <a:spcPts val="713"/>
              </a:spcBef>
              <a:buFont typeface="Wingdings" panose="05000000000000000000" pitchFamily="2" charset="2"/>
              <a:buChar char="§"/>
              <a:tabLst>
                <a:tab pos="5784531" algn="l"/>
              </a:tabLst>
            </a:pPr>
            <a:r>
              <a:rPr lang="en-US" sz="3600" spc="-30" dirty="0">
                <a:solidFill>
                  <a:srgbClr val="1F3863"/>
                </a:solidFill>
                <a:cs typeface="Calibri" panose="020F0502020204030204" pitchFamily="34" charset="0"/>
              </a:rPr>
              <a:t>Oversubscription</a:t>
            </a:r>
          </a:p>
          <a:p>
            <a:pPr marL="361950" marR="7620" indent="-342900">
              <a:lnSpc>
                <a:spcPts val="4545"/>
              </a:lnSpc>
              <a:spcBef>
                <a:spcPts val="713"/>
              </a:spcBef>
              <a:buFont typeface="Wingdings" panose="05000000000000000000" pitchFamily="2" charset="2"/>
              <a:buChar char="§"/>
              <a:tabLst>
                <a:tab pos="5784531" algn="l"/>
              </a:tabLst>
            </a:pPr>
            <a:r>
              <a:rPr lang="en-US" sz="3600" spc="-30" dirty="0">
                <a:solidFill>
                  <a:srgbClr val="1F3863"/>
                </a:solidFill>
                <a:cs typeface="Calibri" panose="020F0502020204030204" pitchFamily="34" charset="0"/>
              </a:rPr>
              <a:t>One person applying for multiple companies</a:t>
            </a:r>
            <a:endParaRPr lang="en-US" sz="3600" b="1" u="sng" spc="-30" dirty="0">
              <a:solidFill>
                <a:srgbClr val="1F3863"/>
              </a:solidFill>
              <a:cs typeface="Calibri" panose="020F0502020204030204" pitchFamily="34" charset="0"/>
            </a:endParaRPr>
          </a:p>
          <a:p>
            <a:pPr marL="361950" marR="7620" indent="-342900">
              <a:lnSpc>
                <a:spcPts val="4545"/>
              </a:lnSpc>
              <a:spcBef>
                <a:spcPts val="713"/>
              </a:spcBef>
              <a:buFont typeface="Wingdings" panose="05000000000000000000" pitchFamily="2" charset="2"/>
              <a:buChar char="§"/>
              <a:tabLst>
                <a:tab pos="5784531" algn="l"/>
              </a:tabLst>
            </a:pPr>
            <a:r>
              <a:rPr lang="en-US" sz="3600" spc="-30" dirty="0">
                <a:solidFill>
                  <a:srgbClr val="1F3863"/>
                </a:solidFill>
                <a:cs typeface="Calibri" panose="020F0502020204030204" pitchFamily="34" charset="0"/>
              </a:rPr>
              <a:t>Submitting accreditation of other providers</a:t>
            </a:r>
          </a:p>
          <a:p>
            <a:pPr marL="361950" marR="7620" indent="-342900">
              <a:lnSpc>
                <a:spcPts val="4545"/>
              </a:lnSpc>
              <a:spcBef>
                <a:spcPts val="713"/>
              </a:spcBef>
              <a:buFont typeface="Wingdings" panose="05000000000000000000" pitchFamily="2" charset="2"/>
              <a:buChar char="§"/>
              <a:tabLst>
                <a:tab pos="5784531" algn="l"/>
              </a:tabLst>
            </a:pPr>
            <a:r>
              <a:rPr lang="en-US" sz="3600" spc="-30" dirty="0">
                <a:solidFill>
                  <a:srgbClr val="1F3863"/>
                </a:solidFill>
                <a:cs typeface="Calibri" panose="020F0502020204030204" pitchFamily="34" charset="0"/>
              </a:rPr>
              <a:t>Wrong SETA application</a:t>
            </a:r>
          </a:p>
          <a:p>
            <a:pPr marL="361950" marR="7620" indent="-342900">
              <a:lnSpc>
                <a:spcPts val="4545"/>
              </a:lnSpc>
              <a:spcBef>
                <a:spcPts val="713"/>
              </a:spcBef>
              <a:buFont typeface="Wingdings" panose="05000000000000000000" pitchFamily="2" charset="2"/>
              <a:buChar char="§"/>
              <a:tabLst>
                <a:tab pos="5784531" algn="l"/>
              </a:tabLst>
            </a:pPr>
            <a:r>
              <a:rPr lang="en-US" sz="3600" spc="-30" dirty="0">
                <a:solidFill>
                  <a:srgbClr val="1F3863"/>
                </a:solidFill>
                <a:cs typeface="Calibri" panose="020F0502020204030204" pitchFamily="34" charset="0"/>
              </a:rPr>
              <a:t>Empty Proposals</a:t>
            </a:r>
          </a:p>
          <a:p>
            <a:pPr marL="361950" marR="7620" indent="-342900">
              <a:lnSpc>
                <a:spcPts val="4545"/>
              </a:lnSpc>
              <a:spcBef>
                <a:spcPts val="713"/>
              </a:spcBef>
              <a:buFont typeface="Wingdings" panose="05000000000000000000" pitchFamily="2" charset="2"/>
              <a:buChar char="§"/>
              <a:tabLst>
                <a:tab pos="5784531" algn="l"/>
              </a:tabLst>
            </a:pPr>
            <a:r>
              <a:rPr lang="en-US" sz="3600" spc="-30" dirty="0">
                <a:solidFill>
                  <a:srgbClr val="1F3863"/>
                </a:solidFill>
                <a:cs typeface="Calibri" panose="020F0502020204030204" pitchFamily="34" charset="0"/>
              </a:rPr>
              <a:t>Inconsistency between the proposal and what is on the system</a:t>
            </a:r>
          </a:p>
          <a:p>
            <a:pPr marL="361950" marR="7620" indent="-342900">
              <a:lnSpc>
                <a:spcPts val="4545"/>
              </a:lnSpc>
              <a:spcBef>
                <a:spcPts val="713"/>
              </a:spcBef>
              <a:buFont typeface="Wingdings" panose="05000000000000000000" pitchFamily="2" charset="2"/>
              <a:buChar char="§"/>
              <a:tabLst>
                <a:tab pos="5784531" algn="l"/>
              </a:tabLst>
            </a:pPr>
            <a:r>
              <a:rPr lang="en-US" sz="3600" spc="-30" dirty="0">
                <a:solidFill>
                  <a:srgbClr val="1F3863"/>
                </a:solidFill>
                <a:cs typeface="Calibri" panose="020F0502020204030204" pitchFamily="34" charset="0"/>
              </a:rPr>
              <a:t>Don’t know when is the closing date </a:t>
            </a:r>
            <a:r>
              <a:rPr lang="en-US" sz="3600" b="1" spc="-30" dirty="0">
                <a:solidFill>
                  <a:srgbClr val="1F3863"/>
                </a:solidFill>
                <a:cs typeface="Calibri" panose="020F0502020204030204" pitchFamily="34" charset="0"/>
              </a:rPr>
              <a:t>(30 April 2024)</a:t>
            </a:r>
            <a:endParaRPr sz="360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51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VTI">
  <a:themeElements>
    <a:clrScheme name="FP&amp;M SET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DBF7B"/>
      </a:accent1>
      <a:accent2>
        <a:srgbClr val="4E747F"/>
      </a:accent2>
      <a:accent3>
        <a:srgbClr val="C4CCA2"/>
      </a:accent3>
      <a:accent4>
        <a:srgbClr val="64828C"/>
      </a:accent4>
      <a:accent5>
        <a:srgbClr val="468498"/>
      </a:accent5>
      <a:accent6>
        <a:srgbClr val="4D93AC"/>
      </a:accent6>
      <a:hlink>
        <a:srgbClr val="0563C1"/>
      </a:hlink>
      <a:folHlink>
        <a:srgbClr val="954F7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Custom Design">
  <a:themeElements>
    <a:clrScheme name="FP&amp;M SET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DBF7B"/>
      </a:accent1>
      <a:accent2>
        <a:srgbClr val="4E747F"/>
      </a:accent2>
      <a:accent3>
        <a:srgbClr val="C4CCA2"/>
      </a:accent3>
      <a:accent4>
        <a:srgbClr val="64828C"/>
      </a:accent4>
      <a:accent5>
        <a:srgbClr val="468498"/>
      </a:accent5>
      <a:accent6>
        <a:srgbClr val="4D93A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10131</TotalTime>
  <Words>1075</Words>
  <Application>Microsoft Office PowerPoint</Application>
  <PresentationFormat>Custom</PresentationFormat>
  <Paragraphs>286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Franklin Gothic Book</vt:lpstr>
      <vt:lpstr>Franklin Gothic Demi</vt:lpstr>
      <vt:lpstr>Wingdings</vt:lpstr>
      <vt:lpstr>League Spartan</vt:lpstr>
      <vt:lpstr>Calibri</vt:lpstr>
      <vt:lpstr>Wingdings 2</vt:lpstr>
      <vt:lpstr>Arial</vt:lpstr>
      <vt:lpstr>DividendVTI</vt:lpstr>
      <vt:lpstr>Custom Design</vt:lpstr>
      <vt:lpstr>1_Office Theme</vt:lpstr>
      <vt:lpstr>PowerPoint Presentation</vt:lpstr>
      <vt:lpstr>PowerPoint Presentation</vt:lpstr>
      <vt:lpstr>PowerPoint Presentation</vt:lpstr>
      <vt:lpstr>SUB SECTOR COVERAGE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 Status 09/02/2024 (Closing date 30 April 2024)</vt:lpstr>
      <vt:lpstr>PIVOTAL PROGRAMS (Closing date 30 April 2024)</vt:lpstr>
      <vt:lpstr>PIVOTAL PROGRAMS (Closing date 30 April 2024)</vt:lpstr>
      <vt:lpstr>NON-PIVOTAL PROGRAMS (Closing date 30 April 2024)</vt:lpstr>
      <vt:lpstr>NON-PIVOTAL PROGRAMS (Closing date 30 April 2024)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Copy of Green Employee On Boarding Professional Presentation (Presentation (16:9))</dc:title>
  <dc:creator>Chantal</dc:creator>
  <cp:lastModifiedBy>Bongani Masango</cp:lastModifiedBy>
  <cp:revision>59</cp:revision>
  <dcterms:created xsi:type="dcterms:W3CDTF">2006-08-16T00:00:00Z</dcterms:created>
  <dcterms:modified xsi:type="dcterms:W3CDTF">2024-02-14T06:12:03Z</dcterms:modified>
  <dc:identifier>DAFvt8TbQIU</dc:identifier>
</cp:coreProperties>
</file>